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20" r:id="rId2"/>
    <p:sldId id="423" r:id="rId3"/>
    <p:sldId id="422" r:id="rId4"/>
    <p:sldId id="427" r:id="rId5"/>
    <p:sldId id="445" r:id="rId6"/>
    <p:sldId id="446" r:id="rId7"/>
    <p:sldId id="424" r:id="rId8"/>
    <p:sldId id="447" r:id="rId9"/>
    <p:sldId id="448" r:id="rId10"/>
    <p:sldId id="449" r:id="rId11"/>
    <p:sldId id="467" r:id="rId12"/>
    <p:sldId id="453" r:id="rId13"/>
    <p:sldId id="468" r:id="rId14"/>
    <p:sldId id="466" r:id="rId15"/>
    <p:sldId id="454" r:id="rId16"/>
    <p:sldId id="469" r:id="rId17"/>
    <p:sldId id="470" r:id="rId18"/>
    <p:sldId id="471" r:id="rId19"/>
    <p:sldId id="455" r:id="rId20"/>
    <p:sldId id="456" r:id="rId21"/>
    <p:sldId id="472" r:id="rId22"/>
    <p:sldId id="457" r:id="rId23"/>
    <p:sldId id="458" r:id="rId24"/>
  </p:sldIdLst>
  <p:sldSz cx="14630400" cy="8229600"/>
  <p:notesSz cx="7010400" cy="9296400"/>
  <p:defaultTextStyle>
    <a:defPPr>
      <a:defRPr lang="en-US"/>
    </a:defPPr>
    <a:lvl1pPr marL="0" algn="l" defTabSz="1304141" rtl="0" eaLnBrk="1" latinLnBrk="0" hangingPunct="1">
      <a:defRPr sz="2600" kern="1200">
        <a:solidFill>
          <a:schemeClr val="tx1"/>
        </a:solidFill>
        <a:latin typeface="+mn-lt"/>
        <a:ea typeface="+mn-ea"/>
        <a:cs typeface="+mn-cs"/>
      </a:defRPr>
    </a:lvl1pPr>
    <a:lvl2pPr marL="652067" algn="l" defTabSz="1304141" rtl="0" eaLnBrk="1" latinLnBrk="0" hangingPunct="1">
      <a:defRPr sz="2600" kern="1200">
        <a:solidFill>
          <a:schemeClr val="tx1"/>
        </a:solidFill>
        <a:latin typeface="+mn-lt"/>
        <a:ea typeface="+mn-ea"/>
        <a:cs typeface="+mn-cs"/>
      </a:defRPr>
    </a:lvl2pPr>
    <a:lvl3pPr marL="1304141" algn="l" defTabSz="1304141" rtl="0" eaLnBrk="1" latinLnBrk="0" hangingPunct="1">
      <a:defRPr sz="2600" kern="1200">
        <a:solidFill>
          <a:schemeClr val="tx1"/>
        </a:solidFill>
        <a:latin typeface="+mn-lt"/>
        <a:ea typeface="+mn-ea"/>
        <a:cs typeface="+mn-cs"/>
      </a:defRPr>
    </a:lvl3pPr>
    <a:lvl4pPr marL="1956211" algn="l" defTabSz="1304141" rtl="0" eaLnBrk="1" latinLnBrk="0" hangingPunct="1">
      <a:defRPr sz="2600" kern="1200">
        <a:solidFill>
          <a:schemeClr val="tx1"/>
        </a:solidFill>
        <a:latin typeface="+mn-lt"/>
        <a:ea typeface="+mn-ea"/>
        <a:cs typeface="+mn-cs"/>
      </a:defRPr>
    </a:lvl4pPr>
    <a:lvl5pPr marL="2608281" algn="l" defTabSz="1304141" rtl="0" eaLnBrk="1" latinLnBrk="0" hangingPunct="1">
      <a:defRPr sz="2600" kern="1200">
        <a:solidFill>
          <a:schemeClr val="tx1"/>
        </a:solidFill>
        <a:latin typeface="+mn-lt"/>
        <a:ea typeface="+mn-ea"/>
        <a:cs typeface="+mn-cs"/>
      </a:defRPr>
    </a:lvl5pPr>
    <a:lvl6pPr marL="3260337" algn="l" defTabSz="1304141" rtl="0" eaLnBrk="1" latinLnBrk="0" hangingPunct="1">
      <a:defRPr sz="2600" kern="1200">
        <a:solidFill>
          <a:schemeClr val="tx1"/>
        </a:solidFill>
        <a:latin typeface="+mn-lt"/>
        <a:ea typeface="+mn-ea"/>
        <a:cs typeface="+mn-cs"/>
      </a:defRPr>
    </a:lvl6pPr>
    <a:lvl7pPr marL="3912399" algn="l" defTabSz="1304141" rtl="0" eaLnBrk="1" latinLnBrk="0" hangingPunct="1">
      <a:defRPr sz="2600" kern="1200">
        <a:solidFill>
          <a:schemeClr val="tx1"/>
        </a:solidFill>
        <a:latin typeface="+mn-lt"/>
        <a:ea typeface="+mn-ea"/>
        <a:cs typeface="+mn-cs"/>
      </a:defRPr>
    </a:lvl7pPr>
    <a:lvl8pPr marL="4564460" algn="l" defTabSz="1304141" rtl="0" eaLnBrk="1" latinLnBrk="0" hangingPunct="1">
      <a:defRPr sz="2600" kern="1200">
        <a:solidFill>
          <a:schemeClr val="tx1"/>
        </a:solidFill>
        <a:latin typeface="+mn-lt"/>
        <a:ea typeface="+mn-ea"/>
        <a:cs typeface="+mn-cs"/>
      </a:defRPr>
    </a:lvl8pPr>
    <a:lvl9pPr marL="5216555" algn="l" defTabSz="1304141" rtl="0" eaLnBrk="1" latinLnBrk="0" hangingPunct="1">
      <a:defRPr sz="2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0C2835-E4CD-4F6B-A386-2FCE32E9B6B2}">
          <p14:sldIdLst>
            <p14:sldId id="420"/>
            <p14:sldId id="423"/>
            <p14:sldId id="422"/>
            <p14:sldId id="427"/>
            <p14:sldId id="445"/>
            <p14:sldId id="446"/>
            <p14:sldId id="424"/>
            <p14:sldId id="447"/>
            <p14:sldId id="448"/>
            <p14:sldId id="449"/>
            <p14:sldId id="467"/>
            <p14:sldId id="453"/>
            <p14:sldId id="468"/>
            <p14:sldId id="466"/>
            <p14:sldId id="454"/>
            <p14:sldId id="469"/>
            <p14:sldId id="470"/>
            <p14:sldId id="471"/>
            <p14:sldId id="455"/>
            <p14:sldId id="456"/>
            <p14:sldId id="472"/>
            <p14:sldId id="457"/>
            <p14:sldId id="458"/>
          </p14:sldIdLst>
        </p14:section>
      </p14:sectionLst>
    </p:ext>
    <p:ext uri="{EFAFB233-063F-42B5-8137-9DF3F51BA10A}">
      <p15:sldGuideLst xmlns:p15="http://schemas.microsoft.com/office/powerpoint/2012/main">
        <p15:guide id="1" orient="horz" pos="864">
          <p15:clr>
            <a:srgbClr val="A4A3A4"/>
          </p15:clr>
        </p15:guide>
        <p15:guide id="2" pos="77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jgonzal" initials="cjg" lastIdx="6" clrIdx="0"/>
  <p:cmAuthor id="7" name="S R" initials="SR [4]" lastIdx="1" clrIdx="7"/>
  <p:cmAuthor id="1" name="Pramod Khargonekar" initials="" lastIdx="0" clrIdx="1"/>
  <p:cmAuthor id="8" name="Pramod Khargonekar" initials="PPK" lastIdx="0" clrIdx="8"/>
  <p:cmAuthor id="2" name="Sohi Rastegar" initials="" lastIdx="8" clrIdx="2"/>
  <p:cmAuthor id="3" name="Wang, Grace Jinliu" initials="WGJ" lastIdx="1" clrIdx="3"/>
  <p:cmAuthor id="4" name="S R" initials="SR" lastIdx="1" clrIdx="4"/>
  <p:cmAuthor id="5" name="S R" initials="SR [2]" lastIdx="1" clrIdx="5"/>
  <p:cmAuthor id="6" name="S R" initials="SR [3]" lastIdx="2"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4D941C"/>
    <a:srgbClr val="FFFFCC"/>
    <a:srgbClr val="FFC5C5"/>
    <a:srgbClr val="FFCCCC"/>
    <a:srgbClr val="FFFF66"/>
    <a:srgbClr val="50BB15"/>
    <a:srgbClr val="2F8DAF"/>
    <a:srgbClr val="3397AB"/>
    <a:srgbClr val="309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86911" autoAdjust="0"/>
  </p:normalViewPr>
  <p:slideViewPr>
    <p:cSldViewPr showGuides="1">
      <p:cViewPr varScale="1">
        <p:scale>
          <a:sx n="30" d="100"/>
          <a:sy n="30" d="100"/>
        </p:scale>
        <p:origin x="40" y="164"/>
      </p:cViewPr>
      <p:guideLst>
        <p:guide orient="horz" pos="864"/>
        <p:guide pos="7776"/>
      </p:guideLst>
    </p:cSldViewPr>
  </p:slideViewPr>
  <p:notesTextViewPr>
    <p:cViewPr>
      <p:scale>
        <a:sx n="100" d="100"/>
        <a:sy n="100" d="100"/>
      </p:scale>
      <p:origin x="0" y="0"/>
    </p:cViewPr>
  </p:notesTextViewPr>
  <p:sorterViewPr>
    <p:cViewPr>
      <p:scale>
        <a:sx n="76" d="100"/>
        <a:sy n="76" d="100"/>
      </p:scale>
      <p:origin x="0" y="4788"/>
    </p:cViewPr>
  </p:sorterViewPr>
  <p:notesViewPr>
    <p:cSldViewPr>
      <p:cViewPr varScale="1">
        <p:scale>
          <a:sx n="55" d="100"/>
          <a:sy n="55" d="100"/>
        </p:scale>
        <p:origin x="-2504" y="-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628" cy="464186"/>
          </a:xfrm>
          <a:prstGeom prst="rect">
            <a:avLst/>
          </a:prstGeom>
        </p:spPr>
        <p:txBody>
          <a:bodyPr vert="horz" lIns="91553" tIns="45778" rIns="91553" bIns="45778" rtlCol="0"/>
          <a:lstStyle>
            <a:lvl1pPr algn="l">
              <a:defRPr sz="1200"/>
            </a:lvl1pPr>
          </a:lstStyle>
          <a:p>
            <a:endParaRPr lang="en-US" dirty="0"/>
          </a:p>
        </p:txBody>
      </p:sp>
      <p:sp>
        <p:nvSpPr>
          <p:cNvPr id="3" name="Date Placeholder 2"/>
          <p:cNvSpPr>
            <a:spLocks noGrp="1"/>
          </p:cNvSpPr>
          <p:nvPr>
            <p:ph type="dt" sz="quarter" idx="1"/>
          </p:nvPr>
        </p:nvSpPr>
        <p:spPr>
          <a:xfrm>
            <a:off x="3971183" y="0"/>
            <a:ext cx="3037628" cy="464186"/>
          </a:xfrm>
          <a:prstGeom prst="rect">
            <a:avLst/>
          </a:prstGeom>
        </p:spPr>
        <p:txBody>
          <a:bodyPr vert="horz" lIns="91553" tIns="45778" rIns="91553" bIns="45778" rtlCol="0"/>
          <a:lstStyle>
            <a:lvl1pPr algn="r">
              <a:defRPr sz="1200"/>
            </a:lvl1pPr>
          </a:lstStyle>
          <a:p>
            <a:fld id="{9A4A985E-B34B-43CD-A276-CF97C95D68F5}" type="datetimeFigureOut">
              <a:rPr lang="en-US" smtClean="0"/>
              <a:pPr/>
              <a:t>5/11/2020</a:t>
            </a:fld>
            <a:endParaRPr lang="en-US" dirty="0"/>
          </a:p>
        </p:txBody>
      </p:sp>
      <p:sp>
        <p:nvSpPr>
          <p:cNvPr id="4" name="Footer Placeholder 3"/>
          <p:cNvSpPr>
            <a:spLocks noGrp="1"/>
          </p:cNvSpPr>
          <p:nvPr>
            <p:ph type="ftr" sz="quarter" idx="2"/>
          </p:nvPr>
        </p:nvSpPr>
        <p:spPr>
          <a:xfrm>
            <a:off x="2" y="8830629"/>
            <a:ext cx="3037628" cy="464186"/>
          </a:xfrm>
          <a:prstGeom prst="rect">
            <a:avLst/>
          </a:prstGeom>
        </p:spPr>
        <p:txBody>
          <a:bodyPr vert="horz" lIns="91553" tIns="45778" rIns="91553" bIns="457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83" y="8830629"/>
            <a:ext cx="3037628" cy="464186"/>
          </a:xfrm>
          <a:prstGeom prst="rect">
            <a:avLst/>
          </a:prstGeom>
        </p:spPr>
        <p:txBody>
          <a:bodyPr vert="horz" lIns="91553" tIns="45778" rIns="91553" bIns="45778" rtlCol="0" anchor="b"/>
          <a:lstStyle>
            <a:lvl1pPr algn="r">
              <a:defRPr sz="1200"/>
            </a:lvl1pPr>
          </a:lstStyle>
          <a:p>
            <a:fld id="{42FFC5B0-776A-4856-A438-B0AC488CE618}" type="slidenum">
              <a:rPr lang="en-US" smtClean="0"/>
              <a:pPr/>
              <a:t>‹#›</a:t>
            </a:fld>
            <a:endParaRPr lang="en-US" dirty="0"/>
          </a:p>
        </p:txBody>
      </p:sp>
    </p:spTree>
    <p:extLst>
      <p:ext uri="{BB962C8B-B14F-4D97-AF65-F5344CB8AC3E}">
        <p14:creationId xmlns:p14="http://schemas.microsoft.com/office/powerpoint/2010/main" val="2115045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47" tIns="46574" rIns="93147" bIns="4657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47" tIns="46574" rIns="93147" bIns="46574" rtlCol="0"/>
          <a:lstStyle>
            <a:lvl1pPr algn="r">
              <a:defRPr sz="1200"/>
            </a:lvl1pPr>
          </a:lstStyle>
          <a:p>
            <a:fld id="{E818D554-11E7-4CBC-8BA9-D1D34B0446EA}" type="datetimeFigureOut">
              <a:rPr lang="en-US" smtClean="0"/>
              <a:pPr/>
              <a:t>5/11/2020</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47" tIns="46574" rIns="93147" bIns="4657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7" tIns="46574" rIns="93147" bIns="4657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147" tIns="46574" rIns="93147" bIns="4657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9"/>
            <a:ext cx="3037840" cy="464820"/>
          </a:xfrm>
          <a:prstGeom prst="rect">
            <a:avLst/>
          </a:prstGeom>
        </p:spPr>
        <p:txBody>
          <a:bodyPr vert="horz" lIns="93147" tIns="46574" rIns="93147" bIns="46574" rtlCol="0" anchor="b"/>
          <a:lstStyle>
            <a:lvl1pPr algn="r">
              <a:defRPr sz="1200"/>
            </a:lvl1pPr>
          </a:lstStyle>
          <a:p>
            <a:fld id="{370B5CFD-4E4C-4EFC-8F64-A09E616A2FCB}" type="slidenum">
              <a:rPr lang="en-US" smtClean="0"/>
              <a:pPr/>
              <a:t>‹#›</a:t>
            </a:fld>
            <a:endParaRPr lang="en-US" dirty="0"/>
          </a:p>
        </p:txBody>
      </p:sp>
    </p:spTree>
    <p:extLst>
      <p:ext uri="{BB962C8B-B14F-4D97-AF65-F5344CB8AC3E}">
        <p14:creationId xmlns:p14="http://schemas.microsoft.com/office/powerpoint/2010/main" val="2699391697"/>
      </p:ext>
    </p:extLst>
  </p:cSld>
  <p:clrMap bg1="lt1" tx1="dk1" bg2="lt2" tx2="dk2" accent1="accent1" accent2="accent2" accent3="accent3" accent4="accent4" accent5="accent5" accent6="accent6" hlink="hlink" folHlink="folHlink"/>
  <p:notesStyle>
    <a:lvl1pPr marL="0" algn="l" defTabSz="1304141" rtl="0" eaLnBrk="1" latinLnBrk="0" hangingPunct="1">
      <a:defRPr sz="1700" kern="1200">
        <a:solidFill>
          <a:schemeClr val="tx1"/>
        </a:solidFill>
        <a:latin typeface="+mn-lt"/>
        <a:ea typeface="+mn-ea"/>
        <a:cs typeface="+mn-cs"/>
      </a:defRPr>
    </a:lvl1pPr>
    <a:lvl2pPr marL="652067" algn="l" defTabSz="1304141" rtl="0" eaLnBrk="1" latinLnBrk="0" hangingPunct="1">
      <a:defRPr sz="1700" kern="1200">
        <a:solidFill>
          <a:schemeClr val="tx1"/>
        </a:solidFill>
        <a:latin typeface="+mn-lt"/>
        <a:ea typeface="+mn-ea"/>
        <a:cs typeface="+mn-cs"/>
      </a:defRPr>
    </a:lvl2pPr>
    <a:lvl3pPr marL="1304141" algn="l" defTabSz="1304141" rtl="0" eaLnBrk="1" latinLnBrk="0" hangingPunct="1">
      <a:defRPr sz="1700" kern="1200">
        <a:solidFill>
          <a:schemeClr val="tx1"/>
        </a:solidFill>
        <a:latin typeface="+mn-lt"/>
        <a:ea typeface="+mn-ea"/>
        <a:cs typeface="+mn-cs"/>
      </a:defRPr>
    </a:lvl3pPr>
    <a:lvl4pPr marL="1956211" algn="l" defTabSz="1304141" rtl="0" eaLnBrk="1" latinLnBrk="0" hangingPunct="1">
      <a:defRPr sz="1700" kern="1200">
        <a:solidFill>
          <a:schemeClr val="tx1"/>
        </a:solidFill>
        <a:latin typeface="+mn-lt"/>
        <a:ea typeface="+mn-ea"/>
        <a:cs typeface="+mn-cs"/>
      </a:defRPr>
    </a:lvl4pPr>
    <a:lvl5pPr marL="2608281" algn="l" defTabSz="1304141" rtl="0" eaLnBrk="1" latinLnBrk="0" hangingPunct="1">
      <a:defRPr sz="1700" kern="1200">
        <a:solidFill>
          <a:schemeClr val="tx1"/>
        </a:solidFill>
        <a:latin typeface="+mn-lt"/>
        <a:ea typeface="+mn-ea"/>
        <a:cs typeface="+mn-cs"/>
      </a:defRPr>
    </a:lvl5pPr>
    <a:lvl6pPr marL="3260337" algn="l" defTabSz="1304141" rtl="0" eaLnBrk="1" latinLnBrk="0" hangingPunct="1">
      <a:defRPr sz="1700" kern="1200">
        <a:solidFill>
          <a:schemeClr val="tx1"/>
        </a:solidFill>
        <a:latin typeface="+mn-lt"/>
        <a:ea typeface="+mn-ea"/>
        <a:cs typeface="+mn-cs"/>
      </a:defRPr>
    </a:lvl6pPr>
    <a:lvl7pPr marL="3912399" algn="l" defTabSz="1304141" rtl="0" eaLnBrk="1" latinLnBrk="0" hangingPunct="1">
      <a:defRPr sz="1700" kern="1200">
        <a:solidFill>
          <a:schemeClr val="tx1"/>
        </a:solidFill>
        <a:latin typeface="+mn-lt"/>
        <a:ea typeface="+mn-ea"/>
        <a:cs typeface="+mn-cs"/>
      </a:defRPr>
    </a:lvl7pPr>
    <a:lvl8pPr marL="4564460" algn="l" defTabSz="1304141" rtl="0" eaLnBrk="1" latinLnBrk="0" hangingPunct="1">
      <a:defRPr sz="1700" kern="1200">
        <a:solidFill>
          <a:schemeClr val="tx1"/>
        </a:solidFill>
        <a:latin typeface="+mn-lt"/>
        <a:ea typeface="+mn-ea"/>
        <a:cs typeface="+mn-cs"/>
      </a:defRPr>
    </a:lvl8pPr>
    <a:lvl9pPr marL="5216555" algn="l" defTabSz="1304141"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B8E9B3-0AC6-4E8B-89C7-15988890CECA}"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834724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typical successful ERC is supported for 10 years at $4M/year from NSF, </a:t>
            </a:r>
            <a:r>
              <a:rPr lang="en-US" strike="sngStrike" baseline="0" dirty="0"/>
              <a:t>often</a:t>
            </a:r>
            <a:r>
              <a:rPr lang="en-US" baseline="0" dirty="0"/>
              <a:t> leveraged by additional funds provided by industry and </a:t>
            </a:r>
            <a:r>
              <a:rPr lang="en-US" b="1" baseline="0" dirty="0">
                <a:solidFill>
                  <a:srgbClr val="FF0000"/>
                </a:solidFill>
              </a:rPr>
              <a:t>often</a:t>
            </a:r>
            <a:r>
              <a:rPr lang="en-US" baseline="0" dirty="0">
                <a:solidFill>
                  <a:srgbClr val="FF0000"/>
                </a:solidFill>
              </a:rPr>
              <a:t> </a:t>
            </a:r>
            <a:r>
              <a:rPr lang="en-US" baseline="0" dirty="0"/>
              <a:t>other agencies.  The ERC vision should be consistent with the life of the center, i.e.</a:t>
            </a:r>
            <a:r>
              <a:rPr lang="en-US" b="1" baseline="0" dirty="0"/>
              <a:t>,</a:t>
            </a:r>
            <a:r>
              <a:rPr lang="en-US" baseline="0" dirty="0"/>
              <a:t> about 10 years – that is</a:t>
            </a:r>
            <a:r>
              <a:rPr lang="en-US" b="1" baseline="0" dirty="0"/>
              <a:t>,</a:t>
            </a:r>
            <a:r>
              <a:rPr lang="en-US" baseline="0" dirty="0"/>
              <a:t> one expect</a:t>
            </a:r>
            <a:r>
              <a:rPr lang="en-US" b="1" baseline="0" dirty="0"/>
              <a:t>s</a:t>
            </a:r>
            <a:r>
              <a:rPr lang="en-US" baseline="0" dirty="0"/>
              <a:t> that some novel translational effort </a:t>
            </a:r>
            <a:r>
              <a:rPr lang="en-US" strike="sngStrike" baseline="0" dirty="0"/>
              <a:t>is expected </a:t>
            </a:r>
            <a:r>
              <a:rPr lang="en-US" b="1" strike="sngStrike" baseline="0" dirty="0"/>
              <a:t>will be </a:t>
            </a:r>
            <a:r>
              <a:rPr lang="en-US" b="1" strike="noStrike" baseline="0" dirty="0"/>
              <a:t>achieved </a:t>
            </a:r>
            <a:r>
              <a:rPr lang="en-US" strike="noStrike" baseline="0" dirty="0"/>
              <a:t>within</a:t>
            </a:r>
            <a:r>
              <a:rPr lang="en-US" baseline="0" dirty="0"/>
              <a:t> 10 years.  A research program that extends far beyond 10 years would not be consistent with the goals of this program (thus the wording “at </a:t>
            </a:r>
            <a:r>
              <a:rPr lang="en-US" b="1" baseline="0" dirty="0"/>
              <a:t>the </a:t>
            </a:r>
            <a:r>
              <a:rPr lang="en-US" baseline="0" dirty="0"/>
              <a:t>cusp of discovery and innovation.”).</a:t>
            </a:r>
          </a:p>
          <a:p>
            <a:endParaRPr lang="en-US" baseline="0" dirty="0"/>
          </a:p>
          <a:p>
            <a:r>
              <a:rPr lang="en-US" baseline="0" dirty="0"/>
              <a:t>ERC projects are NOT product development projects, i.e. projects in which the fundamental knowledge  is well known and engineering work is put together to develop technologies and products.  ERC projects will have system-driven challenges that will motivate significant and exciting potentially transformative fundamental research that will enable the technology and overall system that the ERC has proposed.  The system-level motivator and fundamental research will enabled the technology level and system level test-beds.  The system level research motivated by societal and/or economic needs relevant to sustain UC competitiveness will naturally be cross-disciplinary, another characteristic of a successful ERC.</a:t>
            </a:r>
          </a:p>
          <a:p>
            <a:endParaRPr lang="en-US" baseline="0" dirty="0"/>
          </a:p>
          <a:p>
            <a:r>
              <a:rPr lang="en-US" baseline="0" dirty="0"/>
              <a:t>The lack of system-level “grand challenge” driver leading the technology development and fundamental research re the hallmarks of successful ERC projects.</a:t>
            </a:r>
            <a:endParaRPr lang="en-US" dirty="0"/>
          </a:p>
        </p:txBody>
      </p:sp>
      <p:sp>
        <p:nvSpPr>
          <p:cNvPr id="4" name="Slide Number Placeholder 3"/>
          <p:cNvSpPr>
            <a:spLocks noGrp="1"/>
          </p:cNvSpPr>
          <p:nvPr>
            <p:ph type="sldNum" sz="quarter" idx="10"/>
          </p:nvPr>
        </p:nvSpPr>
        <p:spPr/>
        <p:txBody>
          <a:bodyPr/>
          <a:lstStyle/>
          <a:p>
            <a:fld id="{C9E43347-D415-42B4-8CDB-8B652FC52A5C}" type="slidenum">
              <a:rPr lang="en-US" smtClean="0"/>
              <a:pPr/>
              <a:t>10</a:t>
            </a:fld>
            <a:endParaRPr lang="en-US" dirty="0"/>
          </a:p>
        </p:txBody>
      </p:sp>
    </p:spTree>
    <p:extLst>
      <p:ext uri="{BB962C8B-B14F-4D97-AF65-F5344CB8AC3E}">
        <p14:creationId xmlns:p14="http://schemas.microsoft.com/office/powerpoint/2010/main" val="3791501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12</a:t>
            </a:fld>
            <a:endParaRPr lang="en-US" dirty="0"/>
          </a:p>
        </p:txBody>
      </p:sp>
    </p:spTree>
    <p:extLst>
      <p:ext uri="{BB962C8B-B14F-4D97-AF65-F5344CB8AC3E}">
        <p14:creationId xmlns:p14="http://schemas.microsoft.com/office/powerpoint/2010/main" val="2348707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17</a:t>
            </a:fld>
            <a:endParaRPr lang="en-US" dirty="0"/>
          </a:p>
        </p:txBody>
      </p:sp>
    </p:spTree>
    <p:extLst>
      <p:ext uri="{BB962C8B-B14F-4D97-AF65-F5344CB8AC3E}">
        <p14:creationId xmlns:p14="http://schemas.microsoft.com/office/powerpoint/2010/main" val="339493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18</a:t>
            </a:fld>
            <a:endParaRPr lang="en-US" dirty="0"/>
          </a:p>
        </p:txBody>
      </p:sp>
    </p:spTree>
    <p:extLst>
      <p:ext uri="{BB962C8B-B14F-4D97-AF65-F5344CB8AC3E}">
        <p14:creationId xmlns:p14="http://schemas.microsoft.com/office/powerpoint/2010/main" val="339493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19</a:t>
            </a:fld>
            <a:endParaRPr lang="en-US" dirty="0"/>
          </a:p>
        </p:txBody>
      </p:sp>
    </p:spTree>
    <p:extLst>
      <p:ext uri="{BB962C8B-B14F-4D97-AF65-F5344CB8AC3E}">
        <p14:creationId xmlns:p14="http://schemas.microsoft.com/office/powerpoint/2010/main" val="339493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B5CFD-4E4C-4EFC-8F64-A09E616A2FCB}" type="slidenum">
              <a:rPr lang="en-US" smtClean="0"/>
              <a:pPr/>
              <a:t>22</a:t>
            </a:fld>
            <a:endParaRPr lang="en-US" dirty="0"/>
          </a:p>
        </p:txBody>
      </p:sp>
    </p:spTree>
    <p:extLst>
      <p:ext uri="{BB962C8B-B14F-4D97-AF65-F5344CB8AC3E}">
        <p14:creationId xmlns:p14="http://schemas.microsoft.com/office/powerpoint/2010/main" val="3360389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G:\Speeches\2014\Budget_Request_FY2015\design\Templates\budget_2014_directorates.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8153402" y="6553238"/>
            <a:ext cx="3124200" cy="1524001"/>
          </a:xfrm>
        </p:spPr>
        <p:txBody>
          <a:bodyPr>
            <a:noAutofit/>
          </a:bodyPr>
          <a:lstStyle>
            <a:lvl1pPr>
              <a:defRPr sz="3100"/>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4"/>
            <a:ext cx="3413760" cy="438150"/>
          </a:xfrm>
          <a:prstGeom prst="rect">
            <a:avLst/>
          </a:prstGeom>
        </p:spPr>
        <p:txBody>
          <a:bodyPr/>
          <a:lstStyle/>
          <a:p>
            <a:r>
              <a:rPr lang="en-US" dirty="0"/>
              <a:t>July 8, 2015</a:t>
            </a:r>
          </a:p>
        </p:txBody>
      </p:sp>
      <p:sp>
        <p:nvSpPr>
          <p:cNvPr id="5" name="Footer Placeholder 4"/>
          <p:cNvSpPr>
            <a:spLocks noGrp="1"/>
          </p:cNvSpPr>
          <p:nvPr>
            <p:ph type="ftr" sz="quarter" idx="11"/>
          </p:nvPr>
        </p:nvSpPr>
        <p:spPr>
          <a:xfrm>
            <a:off x="4998720" y="7627624"/>
            <a:ext cx="4632960" cy="438150"/>
          </a:xfrm>
          <a:prstGeom prst="rect">
            <a:avLst/>
          </a:prstGeom>
        </p:spPr>
        <p:txBody>
          <a:bodyPr lIns="91303" tIns="45641" rIns="91303" bIns="45641"/>
          <a:lstStyle/>
          <a:p>
            <a:endParaRPr lang="en-US" dirty="0"/>
          </a:p>
        </p:txBody>
      </p:sp>
      <p:sp>
        <p:nvSpPr>
          <p:cNvPr id="6" name="Slide Number Placeholder 5"/>
          <p:cNvSpPr>
            <a:spLocks noGrp="1"/>
          </p:cNvSpPr>
          <p:nvPr>
            <p:ph type="sldNum" sz="quarter" idx="12"/>
          </p:nvPr>
        </p:nvSpPr>
        <p:spPr>
          <a:xfrm>
            <a:off x="10485120" y="7627624"/>
            <a:ext cx="3413760" cy="438150"/>
          </a:xfrm>
          <a:prstGeom prst="rect">
            <a:avLst/>
          </a:prstGeom>
        </p:spPr>
        <p:txBody>
          <a:bodyPr/>
          <a:lstStyle/>
          <a:p>
            <a:fld id="{3BEBD9E7-DBDF-4F4F-B58B-82D06FE340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34602" y="396240"/>
            <a:ext cx="4038600"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0946" y="396240"/>
            <a:ext cx="8887458"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31520" y="7627624"/>
            <a:ext cx="3413760" cy="438150"/>
          </a:xfrm>
          <a:prstGeom prst="rect">
            <a:avLst/>
          </a:prstGeom>
        </p:spPr>
        <p:txBody>
          <a:bodyPr/>
          <a:lstStyle>
            <a:lvl1pPr marL="0" marR="0" indent="0" algn="l" defTabSz="1304141" rtl="0" eaLnBrk="1" fontAlgn="auto" latinLnBrk="0" hangingPunct="1">
              <a:lnSpc>
                <a:spcPct val="100000"/>
              </a:lnSpc>
              <a:spcBef>
                <a:spcPts val="0"/>
              </a:spcBef>
              <a:spcAft>
                <a:spcPts val="0"/>
              </a:spcAft>
              <a:buClrTx/>
              <a:buSzTx/>
              <a:buFontTx/>
              <a:buNone/>
              <a:tabLst/>
              <a:defRPr/>
            </a:lvl1pPr>
          </a:lstStyle>
          <a:p>
            <a:r>
              <a:rPr lang="en-US" dirty="0"/>
              <a:t>July 8, 2015</a:t>
            </a:r>
          </a:p>
        </p:txBody>
      </p:sp>
      <p:sp>
        <p:nvSpPr>
          <p:cNvPr id="5" name="Footer Placeholder 4"/>
          <p:cNvSpPr>
            <a:spLocks noGrp="1"/>
          </p:cNvSpPr>
          <p:nvPr>
            <p:ph type="ftr" sz="quarter" idx="11"/>
          </p:nvPr>
        </p:nvSpPr>
        <p:spPr>
          <a:xfrm>
            <a:off x="4998720" y="7627624"/>
            <a:ext cx="4632960" cy="438150"/>
          </a:xfrm>
          <a:prstGeom prst="rect">
            <a:avLst/>
          </a:prstGeom>
        </p:spPr>
        <p:txBody>
          <a:bodyPr lIns="91303" tIns="45641" rIns="91303" bIns="45641"/>
          <a:lstStyle/>
          <a:p>
            <a:endParaRPr lang="en-US" dirty="0"/>
          </a:p>
        </p:txBody>
      </p:sp>
      <p:sp>
        <p:nvSpPr>
          <p:cNvPr id="6" name="Slide Number Placeholder 5"/>
          <p:cNvSpPr>
            <a:spLocks noGrp="1"/>
          </p:cNvSpPr>
          <p:nvPr>
            <p:ph type="sldNum" sz="quarter" idx="12"/>
          </p:nvPr>
        </p:nvSpPr>
        <p:spPr>
          <a:xfrm>
            <a:off x="10485120" y="7627624"/>
            <a:ext cx="3413760" cy="438150"/>
          </a:xfrm>
          <a:prstGeom prst="rect">
            <a:avLst/>
          </a:prstGeom>
        </p:spPr>
        <p:txBody>
          <a:bodyPr/>
          <a:lstStyle/>
          <a:p>
            <a:fld id="{3BEBD9E7-DBDF-4F4F-B58B-82D06FE3401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8" name="Picture 27" descr="13823.jpg"/>
          <p:cNvPicPr>
            <a:picLocks noChangeAspect="1"/>
          </p:cNvPicPr>
          <p:nvPr userDrawn="1"/>
        </p:nvPicPr>
        <p:blipFill>
          <a:blip r:embed="rId2" cstate="print"/>
          <a:stretch>
            <a:fillRect/>
          </a:stretch>
        </p:blipFill>
        <p:spPr>
          <a:xfrm>
            <a:off x="-19678" y="1137924"/>
            <a:ext cx="14684800" cy="5027815"/>
          </a:xfrm>
          <a:prstGeom prst="rect">
            <a:avLst/>
          </a:prstGeom>
        </p:spPr>
      </p:pic>
      <p:sp>
        <p:nvSpPr>
          <p:cNvPr id="2" name="Title 1"/>
          <p:cNvSpPr>
            <a:spLocks noGrp="1"/>
          </p:cNvSpPr>
          <p:nvPr userDrawn="1">
            <p:ph type="ctrTitle" hasCustomPrompt="1"/>
          </p:nvPr>
        </p:nvSpPr>
        <p:spPr>
          <a:xfrm>
            <a:off x="324288" y="177358"/>
            <a:ext cx="9002592" cy="724206"/>
          </a:xfrm>
          <a:prstGeom prst="rect">
            <a:avLst/>
          </a:prstGeom>
        </p:spPr>
        <p:txBody>
          <a:bodyPr lIns="0" rIns="0" anchor="ctr" anchorCtr="0">
            <a:normAutofit/>
          </a:bodyPr>
          <a:lstStyle>
            <a:lvl1pPr algn="l">
              <a:defRPr sz="2300">
                <a:solidFill>
                  <a:srgbClr val="FFFFFF"/>
                </a:solidFill>
                <a:latin typeface="+mj-lt"/>
                <a:cs typeface="Arial Narrow"/>
              </a:defRPr>
            </a:lvl1pPr>
          </a:lstStyle>
          <a:p>
            <a:r>
              <a:rPr lang="en-US" dirty="0"/>
              <a:t>PROGRAM NAME (CAPS)</a:t>
            </a:r>
          </a:p>
        </p:txBody>
      </p:sp>
      <p:sp>
        <p:nvSpPr>
          <p:cNvPr id="3" name="Subtitle 2"/>
          <p:cNvSpPr>
            <a:spLocks noGrp="1"/>
          </p:cNvSpPr>
          <p:nvPr userDrawn="1">
            <p:ph type="subTitle" idx="1" hasCustomPrompt="1"/>
          </p:nvPr>
        </p:nvSpPr>
        <p:spPr>
          <a:xfrm>
            <a:off x="260874" y="6303744"/>
            <a:ext cx="7011680" cy="1410048"/>
          </a:xfrm>
          <a:prstGeom prst="rect">
            <a:avLst/>
          </a:prstGeom>
        </p:spPr>
        <p:txBody>
          <a:bodyPr>
            <a:normAutofit/>
          </a:bodyPr>
          <a:lstStyle>
            <a:lvl1pPr marL="0" indent="0" algn="l">
              <a:buNone/>
              <a:defRPr sz="3400" b="1" i="0">
                <a:solidFill>
                  <a:srgbClr val="FFFFFF"/>
                </a:solidFill>
                <a:latin typeface="+mj-lt"/>
                <a:cs typeface="Arial Narrow"/>
              </a:defRPr>
            </a:lvl1pPr>
            <a:lvl2pPr marL="652067" indent="0" algn="ctr">
              <a:buNone/>
              <a:defRPr>
                <a:solidFill>
                  <a:schemeClr val="tx1">
                    <a:tint val="75000"/>
                  </a:schemeClr>
                </a:solidFill>
              </a:defRPr>
            </a:lvl2pPr>
            <a:lvl3pPr marL="1304141" indent="0" algn="ctr">
              <a:buNone/>
              <a:defRPr>
                <a:solidFill>
                  <a:schemeClr val="tx1">
                    <a:tint val="75000"/>
                  </a:schemeClr>
                </a:solidFill>
              </a:defRPr>
            </a:lvl3pPr>
            <a:lvl4pPr marL="1956211" indent="0" algn="ctr">
              <a:buNone/>
              <a:defRPr>
                <a:solidFill>
                  <a:schemeClr val="tx1">
                    <a:tint val="75000"/>
                  </a:schemeClr>
                </a:solidFill>
              </a:defRPr>
            </a:lvl4pPr>
            <a:lvl5pPr marL="2608281" indent="0" algn="ctr">
              <a:buNone/>
              <a:defRPr>
                <a:solidFill>
                  <a:schemeClr val="tx1">
                    <a:tint val="75000"/>
                  </a:schemeClr>
                </a:solidFill>
              </a:defRPr>
            </a:lvl5pPr>
            <a:lvl6pPr marL="3260337" indent="0" algn="ctr">
              <a:buNone/>
              <a:defRPr>
                <a:solidFill>
                  <a:schemeClr val="tx1">
                    <a:tint val="75000"/>
                  </a:schemeClr>
                </a:solidFill>
              </a:defRPr>
            </a:lvl6pPr>
            <a:lvl7pPr marL="3912399" indent="0" algn="ctr">
              <a:buNone/>
              <a:defRPr>
                <a:solidFill>
                  <a:schemeClr val="tx1">
                    <a:tint val="75000"/>
                  </a:schemeClr>
                </a:solidFill>
              </a:defRPr>
            </a:lvl7pPr>
            <a:lvl8pPr marL="4564460" indent="0" algn="ctr">
              <a:buNone/>
              <a:defRPr>
                <a:solidFill>
                  <a:schemeClr val="tx1">
                    <a:tint val="75000"/>
                  </a:schemeClr>
                </a:solidFill>
              </a:defRPr>
            </a:lvl8pPr>
            <a:lvl9pPr marL="5216555" indent="0" algn="ctr">
              <a:buNone/>
              <a:defRPr>
                <a:solidFill>
                  <a:schemeClr val="tx1">
                    <a:tint val="75000"/>
                  </a:schemeClr>
                </a:solidFill>
              </a:defRPr>
            </a:lvl9pPr>
          </a:lstStyle>
          <a:p>
            <a:r>
              <a:rPr lang="en-US" dirty="0"/>
              <a:t>Presentation Title</a:t>
            </a:r>
          </a:p>
        </p:txBody>
      </p:sp>
      <p:sp>
        <p:nvSpPr>
          <p:cNvPr id="18" name="Text Placeholder 17"/>
          <p:cNvSpPr>
            <a:spLocks noGrp="1"/>
          </p:cNvSpPr>
          <p:nvPr>
            <p:ph type="body" sz="quarter" idx="10" hasCustomPrompt="1"/>
          </p:nvPr>
        </p:nvSpPr>
        <p:spPr>
          <a:xfrm>
            <a:off x="9687200" y="6247294"/>
            <a:ext cx="4931680" cy="397350"/>
          </a:xfrm>
          <a:prstGeom prst="rect">
            <a:avLst/>
          </a:prstGeom>
        </p:spPr>
        <p:txBody>
          <a:bodyPr/>
          <a:lstStyle>
            <a:lvl1pPr marL="0" marR="0" indent="0" algn="l" defTabSz="652067" rtl="0" eaLnBrk="1" fontAlgn="auto" latinLnBrk="0" hangingPunct="1">
              <a:lnSpc>
                <a:spcPct val="100000"/>
              </a:lnSpc>
              <a:spcBef>
                <a:spcPct val="20000"/>
              </a:spcBef>
              <a:spcAft>
                <a:spcPts val="0"/>
              </a:spcAft>
              <a:buClrTx/>
              <a:buSzTx/>
              <a:buFontTx/>
              <a:buNone/>
              <a:tabLst/>
              <a:defRPr kumimoji="0" lang="en-US" sz="2300" b="1" i="0" u="none" strike="noStrike" kern="1200" cap="none" spc="0" normalizeH="0" baseline="0" noProof="0">
                <a:ln>
                  <a:noFill/>
                </a:ln>
                <a:solidFill>
                  <a:schemeClr val="bg1"/>
                </a:solidFill>
                <a:effectLst/>
                <a:uLnTx/>
                <a:uFillTx/>
                <a:latin typeface="+mj-lt"/>
                <a:cs typeface="Calibri"/>
              </a:defRPr>
            </a:lvl1pPr>
          </a:lstStyle>
          <a:p>
            <a:pPr lvl="0"/>
            <a:r>
              <a:rPr lang="en-US" noProof="0" dirty="0"/>
              <a:t>Presenter </a:t>
            </a:r>
            <a:r>
              <a:rPr lang="en-US" noProof="0" dirty="0" err="1"/>
              <a:t>Name(s</a:t>
            </a:r>
            <a:r>
              <a:rPr lang="en-US" noProof="0" dirty="0"/>
              <a:t>)</a:t>
            </a:r>
          </a:p>
        </p:txBody>
      </p:sp>
      <p:sp>
        <p:nvSpPr>
          <p:cNvPr id="24" name="Text Placeholder 22"/>
          <p:cNvSpPr>
            <a:spLocks noGrp="1"/>
          </p:cNvSpPr>
          <p:nvPr userDrawn="1">
            <p:ph type="body" sz="quarter" idx="12"/>
          </p:nvPr>
        </p:nvSpPr>
        <p:spPr>
          <a:xfrm>
            <a:off x="9687120" y="6652200"/>
            <a:ext cx="4943280" cy="881880"/>
          </a:xfrm>
          <a:prstGeom prst="rect">
            <a:avLst/>
          </a:prstGeom>
        </p:spPr>
        <p:txBody>
          <a:bodyPr/>
          <a:lstStyle>
            <a:lvl1pPr marL="0" marR="0" indent="0" algn="l" defTabSz="652067" rtl="0" eaLnBrk="1" fontAlgn="auto" latinLnBrk="0" hangingPunct="1">
              <a:lnSpc>
                <a:spcPct val="100000"/>
              </a:lnSpc>
              <a:spcBef>
                <a:spcPct val="20000"/>
              </a:spcBef>
              <a:spcAft>
                <a:spcPts val="0"/>
              </a:spcAft>
              <a:buClrTx/>
              <a:buSzTx/>
              <a:buFontTx/>
              <a:buNone/>
              <a:tabLst/>
              <a:defRPr kumimoji="0" lang="en-US" sz="1700" b="0" i="0" u="none" strike="noStrike" kern="1200" cap="none" spc="0" normalizeH="0" baseline="0" noProof="0">
                <a:ln>
                  <a:noFill/>
                </a:ln>
                <a:solidFill>
                  <a:schemeClr val="bg1"/>
                </a:solidFill>
                <a:effectLst/>
                <a:uLnTx/>
                <a:uFillTx/>
                <a:latin typeface="+mn-lt"/>
                <a:cs typeface="Arial Narrow"/>
              </a:defRPr>
            </a:lvl1pPr>
          </a:lstStyle>
          <a:p>
            <a:pPr lvl="0"/>
            <a:r>
              <a:rPr lang="en-US" noProof="0"/>
              <a:t>Click to edit Master text styles</a:t>
            </a:r>
          </a:p>
        </p:txBody>
      </p:sp>
      <p:sp>
        <p:nvSpPr>
          <p:cNvPr id="19" name="Text Placeholder 18"/>
          <p:cNvSpPr>
            <a:spLocks noGrp="1"/>
          </p:cNvSpPr>
          <p:nvPr userDrawn="1">
            <p:ph type="body" sz="quarter" idx="13" hasCustomPrompt="1"/>
          </p:nvPr>
        </p:nvSpPr>
        <p:spPr>
          <a:xfrm>
            <a:off x="268960" y="6807496"/>
            <a:ext cx="2225040" cy="346424"/>
          </a:xfrm>
        </p:spPr>
        <p:txBody>
          <a:bodyPr>
            <a:normAutofit/>
          </a:bodyPr>
          <a:lstStyle>
            <a:lvl1pPr>
              <a:buNone/>
              <a:defRPr sz="1700">
                <a:solidFill>
                  <a:schemeClr val="bg1"/>
                </a:solidFill>
                <a:latin typeface="+mn-lt"/>
              </a:defRPr>
            </a:lvl1pPr>
            <a:lvl5pPr>
              <a:defRPr/>
            </a:lvl5pPr>
          </a:lstStyle>
          <a:p>
            <a:pPr lvl="0"/>
            <a:r>
              <a:rPr lang="en-US" dirty="0"/>
              <a:t>Date</a:t>
            </a:r>
          </a:p>
        </p:txBody>
      </p:sp>
      <p:grpSp>
        <p:nvGrpSpPr>
          <p:cNvPr id="4" name="Group 21"/>
          <p:cNvGrpSpPr/>
          <p:nvPr userDrawn="1"/>
        </p:nvGrpSpPr>
        <p:grpSpPr>
          <a:xfrm flipH="1" flipV="1">
            <a:off x="0" y="1105207"/>
            <a:ext cx="14630400" cy="65837"/>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2067"/>
              <a:endParaRPr lang="en-US" dirty="0">
                <a:solidFill>
                  <a:prstClr val="white"/>
                </a:solidFill>
              </a:endParaRPr>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2067"/>
              <a:endParaRPr lang="en-US" dirty="0">
                <a:solidFill>
                  <a:prstClr val="white"/>
                </a:solidFill>
              </a:endParaRPr>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52067"/>
              <a:endParaRPr lang="en-US" dirty="0">
                <a:solidFill>
                  <a:prstClr val="white"/>
                </a:solidFill>
              </a:endParaRPr>
            </a:p>
          </p:txBody>
        </p:sp>
      </p:grpSp>
      <p:pic>
        <p:nvPicPr>
          <p:cNvPr id="27" name="Picture 26" descr="doe_logo_ppt.png"/>
          <p:cNvPicPr>
            <a:picLocks noChangeAspect="1"/>
          </p:cNvPicPr>
          <p:nvPr userDrawn="1"/>
        </p:nvPicPr>
        <p:blipFill>
          <a:blip r:embed="rId3" cstate="print"/>
          <a:stretch>
            <a:fillRect/>
          </a:stretch>
        </p:blipFill>
        <p:spPr>
          <a:xfrm>
            <a:off x="9794240" y="331470"/>
            <a:ext cx="4389120" cy="495300"/>
          </a:xfrm>
          <a:prstGeom prst="rect">
            <a:avLst/>
          </a:prstGeom>
        </p:spPr>
      </p:pic>
    </p:spTree>
    <p:extLst>
      <p:ext uri="{BB962C8B-B14F-4D97-AF65-F5344CB8AC3E}">
        <p14:creationId xmlns:p14="http://schemas.microsoft.com/office/powerpoint/2010/main" val="169582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14000"/>
              </a:lnSpc>
              <a:defRPr/>
            </a:lvl1pPr>
            <a:lvl2pPr>
              <a:lnSpc>
                <a:spcPct val="114000"/>
              </a:lnSpc>
              <a:defRPr/>
            </a:lvl2pPr>
            <a:lvl3pPr>
              <a:lnSpc>
                <a:spcPct val="114000"/>
              </a:lnSpc>
              <a:defRPr/>
            </a:lvl3pPr>
            <a:lvl4pPr>
              <a:lnSpc>
                <a:spcPct val="114000"/>
              </a:lnSpc>
              <a:defRPr/>
            </a:lvl4pPr>
            <a:lvl5pPr>
              <a:lnSpc>
                <a:spcPct val="114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0"/>
          <p:cNvSpPr>
            <a:spLocks noGrp="1"/>
          </p:cNvSpPr>
          <p:nvPr>
            <p:ph type="dt" sz="half" idx="2"/>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6"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4"/>
            <a:ext cx="12435840" cy="1634490"/>
          </a:xfrm>
        </p:spPr>
        <p:txBody>
          <a:bodyPr anchor="t"/>
          <a:lstStyle>
            <a:lvl1pPr algn="l">
              <a:defRPr sz="5700" b="1" cap="all"/>
            </a:lvl1pPr>
          </a:lstStyle>
          <a:p>
            <a:r>
              <a:rPr lang="en-US"/>
              <a:t>Click to edit Master title style</a:t>
            </a:r>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067" indent="0">
              <a:buNone/>
              <a:defRPr sz="2600">
                <a:solidFill>
                  <a:schemeClr val="tx1">
                    <a:tint val="75000"/>
                  </a:schemeClr>
                </a:solidFill>
              </a:defRPr>
            </a:lvl2pPr>
            <a:lvl3pPr marL="1304141" indent="0">
              <a:buNone/>
              <a:defRPr sz="2300">
                <a:solidFill>
                  <a:schemeClr val="tx1">
                    <a:tint val="75000"/>
                  </a:schemeClr>
                </a:solidFill>
              </a:defRPr>
            </a:lvl3pPr>
            <a:lvl4pPr marL="1956211" indent="0">
              <a:buNone/>
              <a:defRPr sz="2000">
                <a:solidFill>
                  <a:schemeClr val="tx1">
                    <a:tint val="75000"/>
                  </a:schemeClr>
                </a:solidFill>
              </a:defRPr>
            </a:lvl4pPr>
            <a:lvl5pPr marL="2608281" indent="0">
              <a:buNone/>
              <a:defRPr sz="2000">
                <a:solidFill>
                  <a:schemeClr val="tx1">
                    <a:tint val="75000"/>
                  </a:schemeClr>
                </a:solidFill>
              </a:defRPr>
            </a:lvl5pPr>
            <a:lvl6pPr marL="3260337" indent="0">
              <a:buNone/>
              <a:defRPr sz="2000">
                <a:solidFill>
                  <a:schemeClr val="tx1">
                    <a:tint val="75000"/>
                  </a:schemeClr>
                </a:solidFill>
              </a:defRPr>
            </a:lvl6pPr>
            <a:lvl7pPr marL="3912399" indent="0">
              <a:buNone/>
              <a:defRPr sz="2000">
                <a:solidFill>
                  <a:schemeClr val="tx1">
                    <a:tint val="75000"/>
                  </a:schemeClr>
                </a:solidFill>
              </a:defRPr>
            </a:lvl7pPr>
            <a:lvl8pPr marL="4564460" indent="0">
              <a:buNone/>
              <a:defRPr sz="2000">
                <a:solidFill>
                  <a:schemeClr val="tx1">
                    <a:tint val="75000"/>
                  </a:schemeClr>
                </a:solidFill>
              </a:defRPr>
            </a:lvl8pPr>
            <a:lvl9pPr marL="5216555" indent="0">
              <a:buNone/>
              <a:defRPr sz="2000">
                <a:solidFill>
                  <a:schemeClr val="tx1">
                    <a:tint val="75000"/>
                  </a:schemeClr>
                </a:solidFill>
              </a:defRPr>
            </a:lvl9pPr>
          </a:lstStyle>
          <a:p>
            <a:pPr lvl="0"/>
            <a:r>
              <a:rPr lang="en-US"/>
              <a:t>Click to edit Master text styles</a:t>
            </a:r>
          </a:p>
        </p:txBody>
      </p:sp>
      <p:sp>
        <p:nvSpPr>
          <p:cNvPr id="7" name="Date Placeholder 10"/>
          <p:cNvSpPr>
            <a:spLocks noGrp="1"/>
          </p:cNvSpPr>
          <p:nvPr>
            <p:ph type="dt" sz="half" idx="2"/>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6"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1524000"/>
            <a:ext cx="6537960" cy="5791200"/>
          </a:xfrm>
        </p:spPr>
        <p:txBody>
          <a:bodyPr/>
          <a:lstStyle>
            <a:lvl1pPr>
              <a:lnSpc>
                <a:spcPct val="114000"/>
              </a:lnSpc>
              <a:defRPr sz="4000"/>
            </a:lvl1pPr>
            <a:lvl2pPr>
              <a:lnSpc>
                <a:spcPct val="114000"/>
              </a:lnSpc>
              <a:defRPr sz="3400"/>
            </a:lvl2pPr>
            <a:lvl3pPr>
              <a:lnSpc>
                <a:spcPct val="114000"/>
              </a:lnSpc>
              <a:defRPr sz="2900"/>
            </a:lvl3pPr>
            <a:lvl4pPr>
              <a:lnSpc>
                <a:spcPct val="114000"/>
              </a:lnSpc>
              <a:defRPr sz="2600"/>
            </a:lvl4pPr>
            <a:lvl5pPr>
              <a:lnSpc>
                <a:spcPct val="114000"/>
              </a:lnSpc>
              <a:defRPr sz="2600"/>
            </a:lvl5pPr>
            <a:lvl6pPr>
              <a:defRPr sz="2600"/>
            </a:lvl6pPr>
            <a:lvl7pPr>
              <a:defRPr sz="2600"/>
            </a:lvl7pPr>
            <a:lvl8pPr>
              <a:defRPr sz="2600"/>
            </a:lvl8pPr>
            <a:lvl9pPr>
              <a:defRPr sz="2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391402" y="1524000"/>
            <a:ext cx="6537960" cy="5791200"/>
          </a:xfrm>
        </p:spPr>
        <p:txBody>
          <a:bodyPr/>
          <a:lstStyle>
            <a:lvl1pPr>
              <a:lnSpc>
                <a:spcPct val="114000"/>
              </a:lnSpc>
              <a:defRPr sz="4000"/>
            </a:lvl1pPr>
            <a:lvl2pPr>
              <a:lnSpc>
                <a:spcPct val="114000"/>
              </a:lnSpc>
              <a:defRPr sz="3400"/>
            </a:lvl2pPr>
            <a:lvl3pPr>
              <a:lnSpc>
                <a:spcPct val="114000"/>
              </a:lnSpc>
              <a:defRPr sz="2900"/>
            </a:lvl3pPr>
            <a:lvl4pPr>
              <a:lnSpc>
                <a:spcPct val="114000"/>
              </a:lnSpc>
              <a:defRPr sz="2600"/>
            </a:lvl4pPr>
            <a:lvl5pPr>
              <a:lnSpc>
                <a:spcPct val="114000"/>
              </a:lnSpc>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10"/>
          <p:cNvSpPr>
            <a:spLocks noGrp="1"/>
          </p:cNvSpPr>
          <p:nvPr>
            <p:ph type="dt" sz="half" idx="10"/>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7"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0"/>
            <a:ext cx="1316736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2067" indent="0">
              <a:buNone/>
              <a:defRPr sz="2900" b="1"/>
            </a:lvl2pPr>
            <a:lvl3pPr marL="1304141" indent="0">
              <a:buNone/>
              <a:defRPr sz="2600" b="1"/>
            </a:lvl3pPr>
            <a:lvl4pPr marL="1956211" indent="0">
              <a:buNone/>
              <a:defRPr sz="2300" b="1"/>
            </a:lvl4pPr>
            <a:lvl5pPr marL="2608281" indent="0">
              <a:buNone/>
              <a:defRPr sz="2300" b="1"/>
            </a:lvl5pPr>
            <a:lvl6pPr marL="3260337" indent="0">
              <a:buNone/>
              <a:defRPr sz="2300" b="1"/>
            </a:lvl6pPr>
            <a:lvl7pPr marL="3912399" indent="0">
              <a:buNone/>
              <a:defRPr sz="2300" b="1"/>
            </a:lvl7pPr>
            <a:lvl8pPr marL="4564460" indent="0">
              <a:buNone/>
              <a:defRPr sz="2300" b="1"/>
            </a:lvl8pPr>
            <a:lvl9pPr marL="5216555"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400" b="1"/>
            </a:lvl1pPr>
            <a:lvl2pPr marL="652067" indent="0">
              <a:buNone/>
              <a:defRPr sz="2900" b="1"/>
            </a:lvl2pPr>
            <a:lvl3pPr marL="1304141" indent="0">
              <a:buNone/>
              <a:defRPr sz="2600" b="1"/>
            </a:lvl3pPr>
            <a:lvl4pPr marL="1956211" indent="0">
              <a:buNone/>
              <a:defRPr sz="2300" b="1"/>
            </a:lvl4pPr>
            <a:lvl5pPr marL="2608281" indent="0">
              <a:buNone/>
              <a:defRPr sz="2300" b="1"/>
            </a:lvl5pPr>
            <a:lvl6pPr marL="3260337" indent="0">
              <a:buNone/>
              <a:defRPr sz="2300" b="1"/>
            </a:lvl6pPr>
            <a:lvl7pPr marL="3912399" indent="0">
              <a:buNone/>
              <a:defRPr sz="2300" b="1"/>
            </a:lvl7pPr>
            <a:lvl8pPr marL="4564460" indent="0">
              <a:buNone/>
              <a:defRPr sz="2300" b="1"/>
            </a:lvl8pPr>
            <a:lvl9pPr marL="5216555"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31520" y="7627624"/>
            <a:ext cx="3413760" cy="438150"/>
          </a:xfrm>
          <a:prstGeom prst="rect">
            <a:avLst/>
          </a:prstGeom>
        </p:spPr>
        <p:txBody>
          <a:bodyPr/>
          <a:lstStyle/>
          <a:p>
            <a:r>
              <a:rPr lang="en-US" dirty="0"/>
              <a:t>July 8, 2015</a:t>
            </a:r>
          </a:p>
        </p:txBody>
      </p:sp>
      <p:sp>
        <p:nvSpPr>
          <p:cNvPr id="8" name="Footer Placeholder 7"/>
          <p:cNvSpPr>
            <a:spLocks noGrp="1"/>
          </p:cNvSpPr>
          <p:nvPr>
            <p:ph type="ftr" sz="quarter" idx="11"/>
          </p:nvPr>
        </p:nvSpPr>
        <p:spPr>
          <a:xfrm>
            <a:off x="4998720" y="7627624"/>
            <a:ext cx="4632960" cy="438150"/>
          </a:xfrm>
          <a:prstGeom prst="rect">
            <a:avLst/>
          </a:prstGeom>
        </p:spPr>
        <p:txBody>
          <a:bodyPr lIns="91303" tIns="45641" rIns="91303" bIns="45641"/>
          <a:lstStyle/>
          <a:p>
            <a:endParaRPr lang="en-US" dirty="0"/>
          </a:p>
        </p:txBody>
      </p:sp>
      <p:sp>
        <p:nvSpPr>
          <p:cNvPr id="10" name="Slide Number Placeholder 11"/>
          <p:cNvSpPr>
            <a:spLocks noGrp="1"/>
          </p:cNvSpPr>
          <p:nvPr>
            <p:ph type="sldNum" sz="quarter" idx="12"/>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10"/>
          <p:cNvSpPr>
            <a:spLocks noGrp="1"/>
          </p:cNvSpPr>
          <p:nvPr>
            <p:ph type="dt" sz="half" idx="2"/>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5"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10"/>
          <p:cNvSpPr>
            <a:spLocks noGrp="1"/>
          </p:cNvSpPr>
          <p:nvPr>
            <p:ph type="dt" sz="half" idx="2"/>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4"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72" y="327660"/>
            <a:ext cx="4813301" cy="1394460"/>
          </a:xfrm>
        </p:spPr>
        <p:txBody>
          <a:bodyPr anchor="b"/>
          <a:lstStyle>
            <a:lvl1pPr algn="l">
              <a:defRPr sz="2900" b="1"/>
            </a:lvl1pPr>
          </a:lstStyle>
          <a:p>
            <a:r>
              <a:rPr lang="en-US"/>
              <a:t>Click to edit Master title style</a:t>
            </a:r>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31572" y="1722120"/>
            <a:ext cx="4813301" cy="5629276"/>
          </a:xfrm>
        </p:spPr>
        <p:txBody>
          <a:bodyPr/>
          <a:lstStyle>
            <a:lvl1pPr marL="0" indent="0">
              <a:buNone/>
              <a:defRPr sz="2000"/>
            </a:lvl1pPr>
            <a:lvl2pPr marL="652067" indent="0">
              <a:buNone/>
              <a:defRPr sz="1700"/>
            </a:lvl2pPr>
            <a:lvl3pPr marL="1304141" indent="0">
              <a:buNone/>
              <a:defRPr sz="1400"/>
            </a:lvl3pPr>
            <a:lvl4pPr marL="1956211" indent="0">
              <a:buNone/>
              <a:defRPr sz="1300"/>
            </a:lvl4pPr>
            <a:lvl5pPr marL="2608281" indent="0">
              <a:buNone/>
              <a:defRPr sz="1300"/>
            </a:lvl5pPr>
            <a:lvl6pPr marL="3260337" indent="0">
              <a:buNone/>
              <a:defRPr sz="1300"/>
            </a:lvl6pPr>
            <a:lvl7pPr marL="3912399" indent="0">
              <a:buNone/>
              <a:defRPr sz="1300"/>
            </a:lvl7pPr>
            <a:lvl8pPr marL="4564460" indent="0">
              <a:buNone/>
              <a:defRPr sz="1300"/>
            </a:lvl8pPr>
            <a:lvl9pPr marL="5216555"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4"/>
            <a:ext cx="3413760" cy="438150"/>
          </a:xfrm>
          <a:prstGeom prst="rect">
            <a:avLst/>
          </a:prstGeom>
        </p:spPr>
        <p:txBody>
          <a:bodyPr/>
          <a:lstStyle/>
          <a:p>
            <a:r>
              <a:rPr lang="en-US" dirty="0"/>
              <a:t>July 8, 2015</a:t>
            </a:r>
          </a:p>
        </p:txBody>
      </p:sp>
      <p:sp>
        <p:nvSpPr>
          <p:cNvPr id="6" name="Footer Placeholder 5"/>
          <p:cNvSpPr>
            <a:spLocks noGrp="1"/>
          </p:cNvSpPr>
          <p:nvPr>
            <p:ph type="ftr" sz="quarter" idx="11"/>
          </p:nvPr>
        </p:nvSpPr>
        <p:spPr>
          <a:xfrm>
            <a:off x="4998720" y="7627624"/>
            <a:ext cx="4632960" cy="438150"/>
          </a:xfrm>
          <a:prstGeom prst="rect">
            <a:avLst/>
          </a:prstGeom>
        </p:spPr>
        <p:txBody>
          <a:bodyPr lIns="91303" tIns="45641" rIns="91303" bIns="45641"/>
          <a:lstStyle/>
          <a:p>
            <a:endParaRPr lang="en-US" dirty="0"/>
          </a:p>
        </p:txBody>
      </p:sp>
      <p:sp>
        <p:nvSpPr>
          <p:cNvPr id="8"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2067" indent="0">
              <a:buNone/>
              <a:defRPr sz="4000"/>
            </a:lvl2pPr>
            <a:lvl3pPr marL="1304141" indent="0">
              <a:buNone/>
              <a:defRPr sz="3400"/>
            </a:lvl3pPr>
            <a:lvl4pPr marL="1956211" indent="0">
              <a:buNone/>
              <a:defRPr sz="2900"/>
            </a:lvl4pPr>
            <a:lvl5pPr marL="2608281" indent="0">
              <a:buNone/>
              <a:defRPr sz="2900"/>
            </a:lvl5pPr>
            <a:lvl6pPr marL="3260337" indent="0">
              <a:buNone/>
              <a:defRPr sz="2900"/>
            </a:lvl6pPr>
            <a:lvl7pPr marL="3912399" indent="0">
              <a:buNone/>
              <a:defRPr sz="2900"/>
            </a:lvl7pPr>
            <a:lvl8pPr marL="4564460" indent="0">
              <a:buNone/>
              <a:defRPr sz="2900"/>
            </a:lvl8pPr>
            <a:lvl9pPr marL="5216555"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2067" indent="0">
              <a:buNone/>
              <a:defRPr sz="1700"/>
            </a:lvl2pPr>
            <a:lvl3pPr marL="1304141" indent="0">
              <a:buNone/>
              <a:defRPr sz="1400"/>
            </a:lvl3pPr>
            <a:lvl4pPr marL="1956211" indent="0">
              <a:buNone/>
              <a:defRPr sz="1300"/>
            </a:lvl4pPr>
            <a:lvl5pPr marL="2608281" indent="0">
              <a:buNone/>
              <a:defRPr sz="1300"/>
            </a:lvl5pPr>
            <a:lvl6pPr marL="3260337" indent="0">
              <a:buNone/>
              <a:defRPr sz="1300"/>
            </a:lvl6pPr>
            <a:lvl7pPr marL="3912399" indent="0">
              <a:buNone/>
              <a:defRPr sz="1300"/>
            </a:lvl7pPr>
            <a:lvl8pPr marL="4564460" indent="0">
              <a:buNone/>
              <a:defRPr sz="1300"/>
            </a:lvl8pPr>
            <a:lvl9pPr marL="5216555" indent="0">
              <a:buNone/>
              <a:defRPr sz="1300"/>
            </a:lvl9pPr>
          </a:lstStyle>
          <a:p>
            <a:pPr lvl="0"/>
            <a:r>
              <a:rPr lang="en-US"/>
              <a:t>Click to edit Master text styles</a:t>
            </a:r>
          </a:p>
        </p:txBody>
      </p:sp>
      <p:sp>
        <p:nvSpPr>
          <p:cNvPr id="5" name="Date Placeholder 4"/>
          <p:cNvSpPr>
            <a:spLocks noGrp="1"/>
          </p:cNvSpPr>
          <p:nvPr>
            <p:ph type="dt" sz="half" idx="10"/>
          </p:nvPr>
        </p:nvSpPr>
        <p:spPr>
          <a:xfrm>
            <a:off x="731520" y="7627624"/>
            <a:ext cx="3413760" cy="438150"/>
          </a:xfrm>
          <a:prstGeom prst="rect">
            <a:avLst/>
          </a:prstGeom>
        </p:spPr>
        <p:txBody>
          <a:bodyPr/>
          <a:lstStyle/>
          <a:p>
            <a:r>
              <a:rPr lang="en-US" dirty="0"/>
              <a:t>July 8, 2015</a:t>
            </a:r>
          </a:p>
        </p:txBody>
      </p:sp>
      <p:sp>
        <p:nvSpPr>
          <p:cNvPr id="6" name="Footer Placeholder 5"/>
          <p:cNvSpPr>
            <a:spLocks noGrp="1"/>
          </p:cNvSpPr>
          <p:nvPr>
            <p:ph type="ftr" sz="quarter" idx="11"/>
          </p:nvPr>
        </p:nvSpPr>
        <p:spPr>
          <a:xfrm>
            <a:off x="4998720" y="7627624"/>
            <a:ext cx="4632960" cy="438150"/>
          </a:xfrm>
          <a:prstGeom prst="rect">
            <a:avLst/>
          </a:prstGeom>
        </p:spPr>
        <p:txBody>
          <a:bodyPr lIns="91303" tIns="45641" rIns="91303" bIns="45641"/>
          <a:lstStyle/>
          <a:p>
            <a:endParaRPr lang="en-US" dirty="0"/>
          </a:p>
        </p:txBody>
      </p:sp>
      <p:sp>
        <p:nvSpPr>
          <p:cNvPr id="7" name="Slide Number Placeholder 6"/>
          <p:cNvSpPr>
            <a:spLocks noGrp="1"/>
          </p:cNvSpPr>
          <p:nvPr>
            <p:ph type="sldNum" sz="quarter" idx="12"/>
          </p:nvPr>
        </p:nvSpPr>
        <p:spPr>
          <a:xfrm>
            <a:off x="10485120" y="7627624"/>
            <a:ext cx="3413760" cy="438150"/>
          </a:xfrm>
          <a:prstGeom prst="rect">
            <a:avLst/>
          </a:prstGeom>
        </p:spPr>
        <p:txBody>
          <a:bodyPr/>
          <a:lstStyle/>
          <a:p>
            <a:fld id="{3BEBD9E7-DBDF-4F4F-B58B-82D06FE340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0"/>
            <a:ext cx="13167360" cy="1371600"/>
          </a:xfrm>
          <a:prstGeom prst="rect">
            <a:avLst/>
          </a:prstGeom>
        </p:spPr>
        <p:txBody>
          <a:bodyPr vert="horz" lIns="130409" tIns="65205" rIns="130409" bIns="65205" rtlCol="0" anchor="ctr">
            <a:normAutofit/>
          </a:bodyPr>
          <a:lstStyle/>
          <a:p>
            <a:r>
              <a:rPr lang="en-US" dirty="0"/>
              <a:t>Clicks to edit Master title style</a:t>
            </a:r>
          </a:p>
        </p:txBody>
      </p:sp>
      <p:sp>
        <p:nvSpPr>
          <p:cNvPr id="3" name="Text Placeholder 2"/>
          <p:cNvSpPr>
            <a:spLocks noGrp="1"/>
          </p:cNvSpPr>
          <p:nvPr>
            <p:ph type="body" idx="1"/>
          </p:nvPr>
        </p:nvSpPr>
        <p:spPr>
          <a:xfrm>
            <a:off x="731520" y="1524000"/>
            <a:ext cx="13167360" cy="5827396"/>
          </a:xfrm>
          <a:prstGeom prst="rect">
            <a:avLst/>
          </a:prstGeom>
        </p:spPr>
        <p:txBody>
          <a:bodyPr vert="horz" lIns="130409" tIns="65205" rIns="130409" bIns="6520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2"/>
          </p:nvPr>
        </p:nvSpPr>
        <p:spPr>
          <a:xfrm>
            <a:off x="1006526" y="7627942"/>
            <a:ext cx="3413125" cy="438150"/>
          </a:xfrm>
          <a:prstGeom prst="rect">
            <a:avLst/>
          </a:prstGeom>
        </p:spPr>
        <p:txBody>
          <a:bodyPr vert="horz" lIns="91303" tIns="45641" rIns="91303" bIns="45641" rtlCol="0" anchor="ctr"/>
          <a:lstStyle>
            <a:lvl1pPr algn="l">
              <a:defRPr sz="1900">
                <a:solidFill>
                  <a:schemeClr val="bg1"/>
                </a:solidFill>
              </a:defRPr>
            </a:lvl1pPr>
          </a:lstStyle>
          <a:p>
            <a:r>
              <a:rPr lang="en-US" dirty="0"/>
              <a:t>July 8, 2015</a:t>
            </a:r>
          </a:p>
        </p:txBody>
      </p:sp>
      <p:sp>
        <p:nvSpPr>
          <p:cNvPr id="12" name="Slide Number Placeholder 11"/>
          <p:cNvSpPr>
            <a:spLocks noGrp="1"/>
          </p:cNvSpPr>
          <p:nvPr>
            <p:ph type="sldNum" sz="quarter" idx="4"/>
          </p:nvPr>
        </p:nvSpPr>
        <p:spPr>
          <a:xfrm>
            <a:off x="12801602" y="7627942"/>
            <a:ext cx="838200" cy="438150"/>
          </a:xfrm>
          <a:prstGeom prst="rect">
            <a:avLst/>
          </a:prstGeom>
        </p:spPr>
        <p:txBody>
          <a:bodyPr vert="horz" lIns="91303" tIns="45641" rIns="91303" bIns="45641" rtlCol="0" anchor="ctr"/>
          <a:lstStyle>
            <a:lvl1pPr algn="ctr">
              <a:defRPr sz="1900">
                <a:solidFill>
                  <a:schemeClr val="bg1"/>
                </a:solidFill>
              </a:defRPr>
            </a:lvl1pPr>
          </a:lstStyle>
          <a:p>
            <a:fld id="{B6947720-F58D-43DD-9796-C804A23AF2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1304141" rtl="0" eaLnBrk="1" latinLnBrk="0" hangingPunct="1">
        <a:spcBef>
          <a:spcPct val="0"/>
        </a:spcBef>
        <a:buNone/>
        <a:defRPr sz="4900" b="0" kern="1200">
          <a:solidFill>
            <a:srgbClr val="FFFF66"/>
          </a:solidFill>
          <a:latin typeface="Calibri"/>
          <a:ea typeface="+mj-ea"/>
          <a:cs typeface="Calibri"/>
        </a:defRPr>
      </a:lvl1pPr>
    </p:titleStyle>
    <p:bodyStyle>
      <a:lvl1pPr marL="489056" indent="-489056" algn="l" defTabSz="1304141" rtl="0" eaLnBrk="1" latinLnBrk="0" hangingPunct="1">
        <a:lnSpc>
          <a:spcPct val="114000"/>
        </a:lnSpc>
        <a:spcBef>
          <a:spcPct val="20000"/>
        </a:spcBef>
        <a:buFont typeface="Arial" pitchFamily="34" charset="0"/>
        <a:buChar char="•"/>
        <a:defRPr sz="4600" kern="1200">
          <a:solidFill>
            <a:schemeClr val="bg1"/>
          </a:solidFill>
          <a:latin typeface="Calibri"/>
          <a:ea typeface="+mn-ea"/>
          <a:cs typeface="Calibri"/>
        </a:defRPr>
      </a:lvl1pPr>
      <a:lvl2pPr marL="1059613" indent="-407554" algn="l" defTabSz="1304141" rtl="0" eaLnBrk="1" latinLnBrk="0" hangingPunct="1">
        <a:lnSpc>
          <a:spcPct val="114000"/>
        </a:lnSpc>
        <a:spcBef>
          <a:spcPct val="20000"/>
        </a:spcBef>
        <a:buFont typeface="Arial" pitchFamily="34" charset="0"/>
        <a:buChar char="–"/>
        <a:defRPr sz="4000" kern="1200">
          <a:solidFill>
            <a:schemeClr val="bg1"/>
          </a:solidFill>
          <a:latin typeface="Calibri"/>
          <a:ea typeface="+mn-ea"/>
          <a:cs typeface="Calibri"/>
        </a:defRPr>
      </a:lvl2pPr>
      <a:lvl3pPr marL="1630170" indent="-326022" algn="l" defTabSz="1304141" rtl="0" eaLnBrk="1" latinLnBrk="0" hangingPunct="1">
        <a:lnSpc>
          <a:spcPct val="114000"/>
        </a:lnSpc>
        <a:spcBef>
          <a:spcPct val="20000"/>
        </a:spcBef>
        <a:buFont typeface="Arial" pitchFamily="34" charset="0"/>
        <a:buChar char="•"/>
        <a:defRPr sz="3400" kern="1200">
          <a:solidFill>
            <a:schemeClr val="bg1"/>
          </a:solidFill>
          <a:latin typeface="Calibri"/>
          <a:ea typeface="+mn-ea"/>
          <a:cs typeface="Calibri"/>
        </a:defRPr>
      </a:lvl3pPr>
      <a:lvl4pPr marL="2282229" indent="-326022" algn="l" defTabSz="1304141" rtl="0" eaLnBrk="1" latinLnBrk="0" hangingPunct="1">
        <a:lnSpc>
          <a:spcPct val="114000"/>
        </a:lnSpc>
        <a:spcBef>
          <a:spcPct val="20000"/>
        </a:spcBef>
        <a:buFont typeface="Arial" pitchFamily="34" charset="0"/>
        <a:buChar char="–"/>
        <a:defRPr sz="2900" kern="1200">
          <a:solidFill>
            <a:schemeClr val="bg1"/>
          </a:solidFill>
          <a:latin typeface="Calibri"/>
          <a:ea typeface="+mn-ea"/>
          <a:cs typeface="Calibri"/>
        </a:defRPr>
      </a:lvl4pPr>
      <a:lvl5pPr marL="2934299" indent="-326022" algn="l" defTabSz="1304141" rtl="0" eaLnBrk="1" latinLnBrk="0" hangingPunct="1">
        <a:lnSpc>
          <a:spcPct val="114000"/>
        </a:lnSpc>
        <a:spcBef>
          <a:spcPct val="20000"/>
        </a:spcBef>
        <a:buFont typeface="Arial" pitchFamily="34" charset="0"/>
        <a:buChar char="»"/>
        <a:defRPr sz="2900" kern="1200">
          <a:solidFill>
            <a:schemeClr val="bg1"/>
          </a:solidFill>
          <a:latin typeface="Calibri"/>
          <a:ea typeface="+mn-ea"/>
          <a:cs typeface="Calibri"/>
        </a:defRPr>
      </a:lvl5pPr>
      <a:lvl6pPr marL="3586346" indent="-326022" algn="l" defTabSz="1304141"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38424" indent="-326022" algn="l" defTabSz="1304141"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0493" indent="-326022" algn="l" defTabSz="1304141"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42566" indent="-326022" algn="l" defTabSz="1304141"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4141" rtl="0" eaLnBrk="1" latinLnBrk="0" hangingPunct="1">
        <a:defRPr sz="2600" kern="1200">
          <a:solidFill>
            <a:schemeClr val="tx1"/>
          </a:solidFill>
          <a:latin typeface="+mn-lt"/>
          <a:ea typeface="+mn-ea"/>
          <a:cs typeface="+mn-cs"/>
        </a:defRPr>
      </a:lvl1pPr>
      <a:lvl2pPr marL="652067" algn="l" defTabSz="1304141" rtl="0" eaLnBrk="1" latinLnBrk="0" hangingPunct="1">
        <a:defRPr sz="2600" kern="1200">
          <a:solidFill>
            <a:schemeClr val="tx1"/>
          </a:solidFill>
          <a:latin typeface="+mn-lt"/>
          <a:ea typeface="+mn-ea"/>
          <a:cs typeface="+mn-cs"/>
        </a:defRPr>
      </a:lvl2pPr>
      <a:lvl3pPr marL="1304141" algn="l" defTabSz="1304141" rtl="0" eaLnBrk="1" latinLnBrk="0" hangingPunct="1">
        <a:defRPr sz="2600" kern="1200">
          <a:solidFill>
            <a:schemeClr val="tx1"/>
          </a:solidFill>
          <a:latin typeface="+mn-lt"/>
          <a:ea typeface="+mn-ea"/>
          <a:cs typeface="+mn-cs"/>
        </a:defRPr>
      </a:lvl3pPr>
      <a:lvl4pPr marL="1956211" algn="l" defTabSz="1304141" rtl="0" eaLnBrk="1" latinLnBrk="0" hangingPunct="1">
        <a:defRPr sz="2600" kern="1200">
          <a:solidFill>
            <a:schemeClr val="tx1"/>
          </a:solidFill>
          <a:latin typeface="+mn-lt"/>
          <a:ea typeface="+mn-ea"/>
          <a:cs typeface="+mn-cs"/>
        </a:defRPr>
      </a:lvl4pPr>
      <a:lvl5pPr marL="2608281" algn="l" defTabSz="1304141" rtl="0" eaLnBrk="1" latinLnBrk="0" hangingPunct="1">
        <a:defRPr sz="2600" kern="1200">
          <a:solidFill>
            <a:schemeClr val="tx1"/>
          </a:solidFill>
          <a:latin typeface="+mn-lt"/>
          <a:ea typeface="+mn-ea"/>
          <a:cs typeface="+mn-cs"/>
        </a:defRPr>
      </a:lvl5pPr>
      <a:lvl6pPr marL="3260337" algn="l" defTabSz="1304141" rtl="0" eaLnBrk="1" latinLnBrk="0" hangingPunct="1">
        <a:defRPr sz="2600" kern="1200">
          <a:solidFill>
            <a:schemeClr val="tx1"/>
          </a:solidFill>
          <a:latin typeface="+mn-lt"/>
          <a:ea typeface="+mn-ea"/>
          <a:cs typeface="+mn-cs"/>
        </a:defRPr>
      </a:lvl6pPr>
      <a:lvl7pPr marL="3912399" algn="l" defTabSz="1304141" rtl="0" eaLnBrk="1" latinLnBrk="0" hangingPunct="1">
        <a:defRPr sz="2600" kern="1200">
          <a:solidFill>
            <a:schemeClr val="tx1"/>
          </a:solidFill>
          <a:latin typeface="+mn-lt"/>
          <a:ea typeface="+mn-ea"/>
          <a:cs typeface="+mn-cs"/>
        </a:defRPr>
      </a:lvl7pPr>
      <a:lvl8pPr marL="4564460" algn="l" defTabSz="1304141" rtl="0" eaLnBrk="1" latinLnBrk="0" hangingPunct="1">
        <a:defRPr sz="2600" kern="1200">
          <a:solidFill>
            <a:schemeClr val="tx1"/>
          </a:solidFill>
          <a:latin typeface="+mn-lt"/>
          <a:ea typeface="+mn-ea"/>
          <a:cs typeface="+mn-cs"/>
        </a:defRPr>
      </a:lvl8pPr>
      <a:lvl9pPr marL="5216555" algn="l" defTabSz="1304141"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07" Type="http://schemas.openxmlformats.org/officeDocument/2006/relationships/tags" Target="../tags/tag107.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102" Type="http://schemas.openxmlformats.org/officeDocument/2006/relationships/tags" Target="../tags/tag102.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tags" Target="../tags/tag95.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slideLayout" Target="../slideLayouts/slideLayout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914400"/>
            <a:ext cx="13167360" cy="2819400"/>
          </a:xfrm>
          <a:prstGeom prst="rect">
            <a:avLst/>
          </a:prstGeom>
          <a:solidFill>
            <a:srgbClr val="50BB15"/>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5400" dirty="0">
                <a:solidFill>
                  <a:schemeClr val="tx1"/>
                </a:solidFill>
              </a:rPr>
              <a:t>The Future of Center-Based</a:t>
            </a:r>
            <a:br>
              <a:rPr lang="en-US" sz="5400" dirty="0">
                <a:solidFill>
                  <a:schemeClr val="tx1"/>
                </a:solidFill>
              </a:rPr>
            </a:br>
            <a:r>
              <a:rPr lang="en-US" sz="5400" dirty="0">
                <a:solidFill>
                  <a:schemeClr val="tx1"/>
                </a:solidFill>
              </a:rPr>
              <a:t>Multidisciplinary Engineering Research</a:t>
            </a:r>
            <a:endParaRPr lang="en-US" sz="5400" i="1" dirty="0">
              <a:solidFill>
                <a:schemeClr val="tx1"/>
              </a:solidFill>
            </a:endParaRPr>
          </a:p>
        </p:txBody>
      </p:sp>
      <p:sp>
        <p:nvSpPr>
          <p:cNvPr id="6" name="Rectangle 5"/>
          <p:cNvSpPr/>
          <p:nvPr/>
        </p:nvSpPr>
        <p:spPr>
          <a:xfrm>
            <a:off x="6477000" y="3733800"/>
            <a:ext cx="7315200" cy="2154436"/>
          </a:xfrm>
          <a:prstGeom prst="rect">
            <a:avLst/>
          </a:prstGeom>
        </p:spPr>
        <p:txBody>
          <a:bodyPr>
            <a:spAutoFit/>
          </a:bodyPr>
          <a:lstStyle/>
          <a:p>
            <a:pPr algn="r"/>
            <a:r>
              <a:rPr lang="en-US" sz="3600" dirty="0">
                <a:solidFill>
                  <a:srgbClr val="FFFF00"/>
                </a:solidFill>
              </a:rPr>
              <a:t>Pramod Khargonekar</a:t>
            </a:r>
          </a:p>
          <a:p>
            <a:pPr algn="r"/>
            <a:r>
              <a:rPr lang="en-US" sz="3600" dirty="0">
                <a:solidFill>
                  <a:srgbClr val="FFFF00"/>
                </a:solidFill>
              </a:rPr>
              <a:t>Assistant Director for Engineering</a:t>
            </a:r>
          </a:p>
          <a:p>
            <a:pPr algn="r"/>
            <a:r>
              <a:rPr lang="en-US" sz="3600" dirty="0">
                <a:solidFill>
                  <a:srgbClr val="FFFF00"/>
                </a:solidFill>
              </a:rPr>
              <a:t>National Science Foundation</a:t>
            </a:r>
          </a:p>
          <a:p>
            <a:endParaRPr lang="en-US" dirty="0"/>
          </a:p>
        </p:txBody>
      </p:sp>
      <p:sp>
        <p:nvSpPr>
          <p:cNvPr id="3" name="TextBox 2"/>
          <p:cNvSpPr txBox="1"/>
          <p:nvPr/>
        </p:nvSpPr>
        <p:spPr>
          <a:xfrm>
            <a:off x="152400" y="6629400"/>
            <a:ext cx="5257800" cy="1323439"/>
          </a:xfrm>
          <a:prstGeom prst="rect">
            <a:avLst/>
          </a:prstGeom>
          <a:noFill/>
        </p:spPr>
        <p:txBody>
          <a:bodyPr wrap="square" rtlCol="0">
            <a:spAutoFit/>
          </a:bodyPr>
          <a:lstStyle/>
          <a:p>
            <a:pPr algn="ctr"/>
            <a:r>
              <a:rPr lang="en-US" sz="2000" dirty="0">
                <a:solidFill>
                  <a:srgbClr val="FFFFFF"/>
                </a:solidFill>
              </a:rPr>
              <a:t>The National Academies</a:t>
            </a:r>
          </a:p>
          <a:p>
            <a:pPr algn="ctr"/>
            <a:r>
              <a:rPr lang="en-US" sz="2000" dirty="0">
                <a:solidFill>
                  <a:srgbClr val="FFFFFF"/>
                </a:solidFill>
              </a:rPr>
              <a:t>Committee on the Future of Center-Based, Multidisciplinary Engineering Research</a:t>
            </a:r>
          </a:p>
          <a:p>
            <a:pPr algn="ctr"/>
            <a:r>
              <a:rPr lang="en-US" sz="2000" dirty="0">
                <a:solidFill>
                  <a:srgbClr val="FFFFFF"/>
                </a:solidFill>
              </a:rPr>
              <a:t>December 14, 2015</a:t>
            </a:r>
          </a:p>
        </p:txBody>
      </p:sp>
    </p:spTree>
    <p:extLst>
      <p:ext uri="{BB962C8B-B14F-4D97-AF65-F5344CB8AC3E}">
        <p14:creationId xmlns:p14="http://schemas.microsoft.com/office/powerpoint/2010/main" val="3605286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Distinguishing Features of an ERC</a:t>
            </a:r>
          </a:p>
        </p:txBody>
      </p:sp>
      <p:sp>
        <p:nvSpPr>
          <p:cNvPr id="3" name="Content Placeholder 2"/>
          <p:cNvSpPr>
            <a:spLocks noGrp="1"/>
          </p:cNvSpPr>
          <p:nvPr>
            <p:ph idx="1"/>
          </p:nvPr>
        </p:nvSpPr>
        <p:spPr/>
        <p:txBody>
          <a:bodyPr>
            <a:normAutofit fontScale="70000" lnSpcReduction="20000"/>
          </a:bodyPr>
          <a:lstStyle/>
          <a:p>
            <a:r>
              <a:rPr lang="en-US" dirty="0"/>
              <a:t>Compelling vision for an </a:t>
            </a:r>
            <a:r>
              <a:rPr lang="en-US" b="1" dirty="0"/>
              <a:t>engineered system </a:t>
            </a:r>
            <a:r>
              <a:rPr lang="en-US" dirty="0"/>
              <a:t>at the cusp of  discovery and innovation for societal impact</a:t>
            </a:r>
          </a:p>
          <a:p>
            <a:r>
              <a:rPr lang="en-US" dirty="0"/>
              <a:t>Integrated program from exciting fundamental</a:t>
            </a:r>
            <a:r>
              <a:rPr lang="en-US" strike="sngStrike" dirty="0">
                <a:solidFill>
                  <a:srgbClr val="FF0000"/>
                </a:solidFill>
              </a:rPr>
              <a:t>s</a:t>
            </a:r>
            <a:r>
              <a:rPr lang="en-US" dirty="0"/>
              <a:t> research to proof-of-concept systems test beds</a:t>
            </a:r>
          </a:p>
          <a:p>
            <a:r>
              <a:rPr lang="en-US" dirty="0"/>
              <a:t>A 10-year strategic plan that is driven by engineered systems barriers and powerful fundamental insights </a:t>
            </a:r>
          </a:p>
          <a:p>
            <a:r>
              <a:rPr lang="en-US" dirty="0"/>
              <a:t>Innovative plan to develop engineering graduates with the skill</a:t>
            </a:r>
            <a:r>
              <a:rPr lang="en-US" strike="sngStrike" dirty="0">
                <a:solidFill>
                  <a:srgbClr val="FF0000"/>
                </a:solidFill>
              </a:rPr>
              <a:t>s</a:t>
            </a:r>
            <a:r>
              <a:rPr lang="en-US" dirty="0"/>
              <a:t> set to be highly effective in industrial practice and creative innovators in a global economy throughout their careers</a:t>
            </a:r>
          </a:p>
          <a:p>
            <a:r>
              <a:rPr lang="en-US" dirty="0"/>
              <a:t>Innovative plan to accelerate the use of ERC-generated technology and processes in industry/practice </a:t>
            </a:r>
          </a:p>
        </p:txBody>
      </p:sp>
      <p:sp>
        <p:nvSpPr>
          <p:cNvPr id="4" name="Slide Number Placeholder 3"/>
          <p:cNvSpPr>
            <a:spLocks noGrp="1"/>
          </p:cNvSpPr>
          <p:nvPr>
            <p:ph type="sldNum" sz="quarter" idx="4294967295"/>
          </p:nvPr>
        </p:nvSpPr>
        <p:spPr>
          <a:xfrm>
            <a:off x="731520" y="7627621"/>
            <a:ext cx="1219200" cy="438150"/>
          </a:xfrm>
          <a:prstGeom prst="rect">
            <a:avLst/>
          </a:prstGeom>
        </p:spPr>
        <p:txBody>
          <a:bodyPr lIns="130622" tIns="65311" rIns="130622" bIns="65311"/>
          <a:lstStyle/>
          <a:p>
            <a:fld id="{FB062F05-56AC-4DB8-BF66-B029F2D36772}" type="slidenum">
              <a:rPr lang="en-US" smtClean="0"/>
              <a:pPr/>
              <a:t>10</a:t>
            </a:fld>
            <a:endParaRPr lang="en-US" dirty="0"/>
          </a:p>
        </p:txBody>
      </p:sp>
      <p:sp>
        <p:nvSpPr>
          <p:cNvPr id="5" name="TextBox 4"/>
          <p:cNvSpPr txBox="1"/>
          <p:nvPr/>
        </p:nvSpPr>
        <p:spPr>
          <a:xfrm>
            <a:off x="161297" y="7661883"/>
            <a:ext cx="767188" cy="532007"/>
          </a:xfrm>
          <a:prstGeom prst="rect">
            <a:avLst/>
          </a:prstGeom>
          <a:noFill/>
        </p:spPr>
        <p:txBody>
          <a:bodyPr wrap="none" lIns="130622" tIns="65311" rIns="130622" bIns="65311" rtlCol="0">
            <a:spAutoFit/>
          </a:bodyPr>
          <a:lstStyle/>
          <a:p>
            <a:r>
              <a:rPr lang="en-US" dirty="0">
                <a:latin typeface="+mj-lt"/>
              </a:rPr>
              <a:t>EEC</a:t>
            </a:r>
          </a:p>
        </p:txBody>
      </p:sp>
    </p:spTree>
    <p:extLst>
      <p:ext uri="{BB962C8B-B14F-4D97-AF65-F5344CB8AC3E}">
        <p14:creationId xmlns:p14="http://schemas.microsoft.com/office/powerpoint/2010/main" val="331645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B6947720-F58D-43DD-9796-C804A23AF23D}" type="slidenum">
              <a:rPr lang="en-US" smtClean="0"/>
              <a:pPr/>
              <a:t>11</a:t>
            </a:fld>
            <a:endParaRPr lang="en-US" dirty="0"/>
          </a:p>
        </p:txBody>
      </p:sp>
      <p:cxnSp>
        <p:nvCxnSpPr>
          <p:cNvPr id="2644" name="OTLSHAPE_M_f02278467b704296b0e4fb9e2507b8b1_Connector1"/>
          <p:cNvCxnSpPr/>
          <p:nvPr>
            <p:custDataLst>
              <p:tags r:id="rId2"/>
            </p:custDataLst>
          </p:nvPr>
        </p:nvCxnSpPr>
        <p:spPr>
          <a:xfrm>
            <a:off x="13611000" y="4191000"/>
            <a:ext cx="0" cy="411819"/>
          </a:xfrm>
          <a:prstGeom prst="line">
            <a:avLst/>
          </a:prstGeom>
          <a:ln w="6350" cap="flat" cmpd="sng" algn="ctr">
            <a:solidFill>
              <a:schemeClr val="dk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3" name="OTLSHAPE_M_8736bc98b62943ff91c7a10741a0e307_Connector2"/>
          <p:cNvCxnSpPr/>
          <p:nvPr>
            <p:custDataLst>
              <p:tags r:id="rId3"/>
            </p:custDataLst>
          </p:nvPr>
        </p:nvCxnSpPr>
        <p:spPr>
          <a:xfrm>
            <a:off x="9681432" y="4840986"/>
            <a:ext cx="0" cy="334253"/>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2" name="OTLSHAPE_M_8736bc98b62943ff91c7a10741a0e307_Connector1"/>
          <p:cNvCxnSpPr/>
          <p:nvPr>
            <p:custDataLst>
              <p:tags r:id="rId4"/>
            </p:custDataLst>
          </p:nvPr>
        </p:nvCxnSpPr>
        <p:spPr>
          <a:xfrm>
            <a:off x="9681432" y="4254500"/>
            <a:ext cx="0" cy="1524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1" name="OTLSHAPE_M_7da2bf497f9f4443840a0ac07fcc329d_Connector2"/>
          <p:cNvCxnSpPr/>
          <p:nvPr>
            <p:custDataLst>
              <p:tags r:id="rId5"/>
            </p:custDataLst>
          </p:nvPr>
        </p:nvCxnSpPr>
        <p:spPr>
          <a:xfrm>
            <a:off x="6543720" y="4840986"/>
            <a:ext cx="0" cy="88900"/>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0" name="OTLSHAPE_M_7da2bf497f9f4443840a0ac07fcc329d_Connector1"/>
          <p:cNvCxnSpPr/>
          <p:nvPr>
            <p:custDataLst>
              <p:tags r:id="rId6"/>
            </p:custDataLst>
          </p:nvPr>
        </p:nvCxnSpPr>
        <p:spPr>
          <a:xfrm>
            <a:off x="6543720" y="4254500"/>
            <a:ext cx="0" cy="152400"/>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9" name="OTLSHAPE_M_c107305361a4414fbd699a641aee5dcf_Connector3"/>
          <p:cNvCxnSpPr/>
          <p:nvPr>
            <p:custDataLst>
              <p:tags r:id="rId7"/>
            </p:custDataLst>
          </p:nvPr>
        </p:nvCxnSpPr>
        <p:spPr>
          <a:xfrm>
            <a:off x="6199521" y="5172329"/>
            <a:ext cx="0" cy="889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8" name="OTLSHAPE_M_c107305361a4414fbd699a641aee5dcf_Connector2"/>
          <p:cNvCxnSpPr/>
          <p:nvPr>
            <p:custDataLst>
              <p:tags r:id="rId8"/>
            </p:custDataLst>
          </p:nvPr>
        </p:nvCxnSpPr>
        <p:spPr>
          <a:xfrm>
            <a:off x="6199521" y="4840986"/>
            <a:ext cx="0" cy="1143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7" name="OTLSHAPE_M_c107305361a4414fbd699a641aee5dcf_Connector1"/>
          <p:cNvCxnSpPr/>
          <p:nvPr>
            <p:custDataLst>
              <p:tags r:id="rId9"/>
            </p:custDataLst>
          </p:nvPr>
        </p:nvCxnSpPr>
        <p:spPr>
          <a:xfrm>
            <a:off x="6199521" y="4254500"/>
            <a:ext cx="0" cy="1524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6" name="OTLSHAPE_M_9f911be27cc54d7cbeec8a09297d7db7_Connector3"/>
          <p:cNvCxnSpPr/>
          <p:nvPr>
            <p:custDataLst>
              <p:tags r:id="rId10"/>
            </p:custDataLst>
          </p:nvPr>
        </p:nvCxnSpPr>
        <p:spPr>
          <a:xfrm>
            <a:off x="5443147" y="5503672"/>
            <a:ext cx="0" cy="889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5" name="OTLSHAPE_M_9f911be27cc54d7cbeec8a09297d7db7_Connector2"/>
          <p:cNvCxnSpPr/>
          <p:nvPr>
            <p:custDataLst>
              <p:tags r:id="rId11"/>
            </p:custDataLst>
          </p:nvPr>
        </p:nvCxnSpPr>
        <p:spPr>
          <a:xfrm>
            <a:off x="5443147" y="5172329"/>
            <a:ext cx="0" cy="114300"/>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4" name="OTLSHAPE_M_9f911be27cc54d7cbeec8a09297d7db7_Connector1"/>
          <p:cNvCxnSpPr/>
          <p:nvPr>
            <p:custDataLst>
              <p:tags r:id="rId12"/>
            </p:custDataLst>
          </p:nvPr>
        </p:nvCxnSpPr>
        <p:spPr>
          <a:xfrm>
            <a:off x="5443147" y="4254500"/>
            <a:ext cx="0" cy="700786"/>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3" name="OTLSHAPE_M_bd5af042c0444b2abec7afa3d1e19368_Connector2"/>
          <p:cNvCxnSpPr/>
          <p:nvPr>
            <p:custDataLst>
              <p:tags r:id="rId13"/>
            </p:custDataLst>
          </p:nvPr>
        </p:nvCxnSpPr>
        <p:spPr>
          <a:xfrm>
            <a:off x="4426736" y="5835015"/>
            <a:ext cx="0" cy="334899"/>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2" name="OTLSHAPE_M_bd5af042c0444b2abec7afa3d1e19368_Connector1"/>
          <p:cNvCxnSpPr/>
          <p:nvPr>
            <p:custDataLst>
              <p:tags r:id="rId14"/>
            </p:custDataLst>
          </p:nvPr>
        </p:nvCxnSpPr>
        <p:spPr>
          <a:xfrm>
            <a:off x="4426736" y="4254500"/>
            <a:ext cx="0" cy="1363472"/>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1" name="OTLSHAPE_M_fb590da0006a40faaae79931a5980a3e_Connector2"/>
          <p:cNvCxnSpPr/>
          <p:nvPr>
            <p:custDataLst>
              <p:tags r:id="rId15"/>
            </p:custDataLst>
          </p:nvPr>
        </p:nvCxnSpPr>
        <p:spPr>
          <a:xfrm>
            <a:off x="1273919" y="4840986"/>
            <a:ext cx="0" cy="88900"/>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30" name="OTLSHAPE_M_fb590da0006a40faaae79931a5980a3e_Connector1"/>
          <p:cNvCxnSpPr/>
          <p:nvPr>
            <p:custDataLst>
              <p:tags r:id="rId16"/>
            </p:custDataLst>
          </p:nvPr>
        </p:nvCxnSpPr>
        <p:spPr>
          <a:xfrm>
            <a:off x="1273919" y="4254500"/>
            <a:ext cx="0" cy="152400"/>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9" name="OTLSHAPE_M_0b3602796149484893f9746547ff4513_Connector2"/>
          <p:cNvCxnSpPr/>
          <p:nvPr>
            <p:custDataLst>
              <p:tags r:id="rId17"/>
            </p:custDataLst>
          </p:nvPr>
        </p:nvCxnSpPr>
        <p:spPr>
          <a:xfrm>
            <a:off x="9844360" y="3049889"/>
            <a:ext cx="0" cy="696611"/>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8" name="OTLSHAPE_M_0b3602796149484893f9746547ff4513_Connector1"/>
          <p:cNvCxnSpPr/>
          <p:nvPr>
            <p:custDataLst>
              <p:tags r:id="rId18"/>
            </p:custDataLst>
          </p:nvPr>
        </p:nvCxnSpPr>
        <p:spPr>
          <a:xfrm>
            <a:off x="9844360" y="1999657"/>
            <a:ext cx="0" cy="616146"/>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7" name="OTLSHAPE_M_f5aeae971a794611bd748ff2fe132334_Connector1"/>
          <p:cNvCxnSpPr/>
          <p:nvPr>
            <p:custDataLst>
              <p:tags r:id="rId19"/>
            </p:custDataLst>
          </p:nvPr>
        </p:nvCxnSpPr>
        <p:spPr>
          <a:xfrm>
            <a:off x="8957427" y="3075289"/>
            <a:ext cx="0" cy="671211"/>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6" name="OTLSHAPE_M_19074260708a4a67ae58cf4604877edd_Connector3"/>
          <p:cNvCxnSpPr/>
          <p:nvPr>
            <p:custDataLst>
              <p:tags r:id="rId20"/>
            </p:custDataLst>
          </p:nvPr>
        </p:nvCxnSpPr>
        <p:spPr>
          <a:xfrm>
            <a:off x="6790810" y="3517328"/>
            <a:ext cx="0" cy="229172"/>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5" name="OTLSHAPE_M_19074260708a4a67ae58cf4604877edd_Connector2"/>
          <p:cNvCxnSpPr/>
          <p:nvPr>
            <p:custDataLst>
              <p:tags r:id="rId21"/>
            </p:custDataLst>
          </p:nvPr>
        </p:nvCxnSpPr>
        <p:spPr>
          <a:xfrm>
            <a:off x="6790810" y="2796143"/>
            <a:ext cx="0" cy="287099"/>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4" name="OTLSHAPE_M_19074260708a4a67ae58cf4604877edd_Connector1"/>
          <p:cNvCxnSpPr/>
          <p:nvPr>
            <p:custDataLst>
              <p:tags r:id="rId22"/>
            </p:custDataLst>
          </p:nvPr>
        </p:nvCxnSpPr>
        <p:spPr>
          <a:xfrm>
            <a:off x="6790810" y="2242100"/>
            <a:ext cx="0" cy="119957"/>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3" name="OTLSHAPE_M_18d014b8aa9045c3be588cfa8a2d9ca5_Connector2"/>
          <p:cNvCxnSpPr/>
          <p:nvPr>
            <p:custDataLst>
              <p:tags r:id="rId23"/>
            </p:custDataLst>
          </p:nvPr>
        </p:nvCxnSpPr>
        <p:spPr>
          <a:xfrm>
            <a:off x="6297710" y="3517328"/>
            <a:ext cx="0" cy="229172"/>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2" name="OTLSHAPE_M_18d014b8aa9045c3be588cfa8a2d9ca5_Connector1"/>
          <p:cNvCxnSpPr/>
          <p:nvPr>
            <p:custDataLst>
              <p:tags r:id="rId24"/>
            </p:custDataLst>
          </p:nvPr>
        </p:nvCxnSpPr>
        <p:spPr>
          <a:xfrm>
            <a:off x="6297710" y="2821543"/>
            <a:ext cx="0" cy="261699"/>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1" name="OTLSHAPE_M_4f4df786dc1147859171090159eac429_Connector1"/>
          <p:cNvCxnSpPr/>
          <p:nvPr>
            <p:custDataLst>
              <p:tags r:id="rId25"/>
            </p:custDataLst>
          </p:nvPr>
        </p:nvCxnSpPr>
        <p:spPr>
          <a:xfrm>
            <a:off x="6101333" y="3542728"/>
            <a:ext cx="0" cy="203772"/>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0" name="OTLSHAPE_M_dfd085cd447f4b01927b10b8e8538ff8_Connector2"/>
          <p:cNvCxnSpPr/>
          <p:nvPr>
            <p:custDataLst>
              <p:tags r:id="rId26"/>
            </p:custDataLst>
          </p:nvPr>
        </p:nvCxnSpPr>
        <p:spPr>
          <a:xfrm>
            <a:off x="5221954" y="3517328"/>
            <a:ext cx="0" cy="229172"/>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9" name="OTLSHAPE_M_dfd085cd447f4b01927b10b8e8538ff8_Connector1"/>
          <p:cNvCxnSpPr/>
          <p:nvPr>
            <p:custDataLst>
              <p:tags r:id="rId27"/>
            </p:custDataLst>
          </p:nvPr>
        </p:nvCxnSpPr>
        <p:spPr>
          <a:xfrm>
            <a:off x="5221954" y="1614043"/>
            <a:ext cx="0" cy="1469199"/>
          </a:xfrm>
          <a:prstGeom prst="line">
            <a:avLst/>
          </a:prstGeom>
          <a:ln w="6350" cap="flat" cmpd="sng" algn="ctr">
            <a:solidFill>
              <a:srgbClr val="FEBA0A">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8" name="OTLSHAPE_M_92e39b15c92d4fa29347385197123e48_Connector1"/>
          <p:cNvCxnSpPr/>
          <p:nvPr>
            <p:custDataLst>
              <p:tags r:id="rId28"/>
            </p:custDataLst>
          </p:nvPr>
        </p:nvCxnSpPr>
        <p:spPr>
          <a:xfrm>
            <a:off x="3538725" y="3436294"/>
            <a:ext cx="0" cy="310206"/>
          </a:xfrm>
          <a:prstGeom prst="line">
            <a:avLst/>
          </a:prstGeom>
          <a:ln w="6350" cap="flat" cmpd="sng" algn="ctr">
            <a:solidFill>
              <a:srgbClr val="B20E12">
                <a:alpha val="49804"/>
              </a:srgb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17" name="OTLSHAPE_M_f2ca48573d104b979c28003b217eb331_Connector1"/>
          <p:cNvCxnSpPr/>
          <p:nvPr>
            <p:custDataLst>
              <p:tags r:id="rId29"/>
            </p:custDataLst>
          </p:nvPr>
        </p:nvCxnSpPr>
        <p:spPr>
          <a:xfrm>
            <a:off x="1502665" y="3104951"/>
            <a:ext cx="0" cy="641549"/>
          </a:xfrm>
          <a:prstGeom prst="line">
            <a:avLst/>
          </a:prstGeom>
          <a:ln w="6350" cap="flat" cmpd="sng" algn="ctr">
            <a:solidFill>
              <a:srgbClr val="FEBA0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6" name="OTLSHAPE_TB_00000000000000000000000000000000_LeftEndCaps"/>
          <p:cNvSpPr txBox="1"/>
          <p:nvPr>
            <p:custDataLst>
              <p:tags r:id="rId30"/>
            </p:custDataLst>
          </p:nvPr>
        </p:nvSpPr>
        <p:spPr>
          <a:xfrm>
            <a:off x="254000" y="3860969"/>
            <a:ext cx="469900" cy="279061"/>
          </a:xfrm>
          <a:prstGeom prst="rect">
            <a:avLst/>
          </a:prstGeom>
          <a:noFill/>
        </p:spPr>
        <p:txBody>
          <a:bodyPr vert="horz" wrap="square" lIns="0" tIns="0" rIns="0" bIns="0" rtlCol="0" anchor="ctr" anchorCtr="0">
            <a:spAutoFit/>
          </a:bodyPr>
          <a:lstStyle/>
          <a:p>
            <a:pPr algn="ctr"/>
            <a:r>
              <a:rPr lang="en-US" sz="1800" b="1" spc="-38">
                <a:solidFill>
                  <a:srgbClr val="02B2EE"/>
                </a:solidFill>
                <a:latin typeface="Calibri"/>
              </a:rPr>
              <a:t>1984</a:t>
            </a:r>
          </a:p>
        </p:txBody>
      </p:sp>
      <p:sp>
        <p:nvSpPr>
          <p:cNvPr id="2597" name="OTLSHAPE_TB_00000000000000000000000000000000_RightEndCaps"/>
          <p:cNvSpPr txBox="1"/>
          <p:nvPr>
            <p:custDataLst>
              <p:tags r:id="rId31"/>
            </p:custDataLst>
          </p:nvPr>
        </p:nvSpPr>
        <p:spPr>
          <a:xfrm>
            <a:off x="13912935" y="3860969"/>
            <a:ext cx="469900" cy="279061"/>
          </a:xfrm>
          <a:prstGeom prst="rect">
            <a:avLst/>
          </a:prstGeom>
          <a:noFill/>
        </p:spPr>
        <p:txBody>
          <a:bodyPr vert="horz" wrap="square" lIns="0" tIns="0" rIns="0" bIns="0" rtlCol="0" anchor="ctr" anchorCtr="0">
            <a:spAutoFit/>
          </a:bodyPr>
          <a:lstStyle/>
          <a:p>
            <a:pPr algn="ctr"/>
            <a:r>
              <a:rPr lang="en-US" sz="1800" b="1" spc="-38">
                <a:solidFill>
                  <a:srgbClr val="02B2EE"/>
                </a:solidFill>
                <a:latin typeface="Calibri"/>
              </a:rPr>
              <a:t>2015</a:t>
            </a:r>
          </a:p>
        </p:txBody>
      </p:sp>
      <p:sp>
        <p:nvSpPr>
          <p:cNvPr id="2598" name="OTLSHAPE_TB_00000000000000000000000000000000_ScaleContainer"/>
          <p:cNvSpPr/>
          <p:nvPr>
            <p:custDataLst>
              <p:tags r:id="rId32"/>
            </p:custDataLst>
          </p:nvPr>
        </p:nvSpPr>
        <p:spPr>
          <a:xfrm>
            <a:off x="844465" y="3810000"/>
            <a:ext cx="12954000" cy="381000"/>
          </a:xfrm>
          <a:prstGeom prst="round2DiagRect">
            <a:avLst>
              <a:gd name="adj1" fmla="val 100000"/>
              <a:gd name="adj2" fmla="val 0"/>
            </a:avLst>
          </a:prstGeom>
          <a:gradFill flip="none" rotWithShape="1">
            <a:gsLst>
              <a:gs pos="0">
                <a:srgbClr val="0072BC"/>
              </a:gs>
              <a:gs pos="100000">
                <a:srgbClr val="004E7F"/>
              </a:gs>
            </a:gsLst>
            <a:lin ang="5400000" scaled="1"/>
            <a:tileRect/>
          </a:gradFill>
          <a:ln w="25400" cap="flat" cmpd="sng" algn="ctr">
            <a:noFill/>
            <a:prstDash val="solid"/>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9" name="OTLSHAPE_TB_00000000000000000000000000000000_ElapsedTime"/>
          <p:cNvSpPr/>
          <p:nvPr>
            <p:custDataLst>
              <p:tags r:id="rId33"/>
            </p:custDataLst>
          </p:nvPr>
        </p:nvSpPr>
        <p:spPr>
          <a:xfrm>
            <a:off x="844465" y="3810000"/>
            <a:ext cx="12763500" cy="381000"/>
          </a:xfrm>
          <a:prstGeom prst="round2DiagRect">
            <a:avLst>
              <a:gd name="adj1" fmla="val 100000"/>
              <a:gd name="adj2" fmla="val 0"/>
            </a:avLst>
          </a:prstGeom>
          <a:solidFill>
            <a:srgbClr val="0072BC">
              <a:alpha val="30196"/>
            </a:srgbClr>
          </a:solidFill>
          <a:ln w="25400" cap="flat" cmpd="sng" algn="ctr">
            <a:noFill/>
            <a:prstDash val="solid"/>
          </a:ln>
          <a:effectLst/>
          <a:scene3d>
            <a:camera prst="orthographicFront"/>
            <a:lightRig rig="threePt" dir="t">
              <a:rot lat="0" lon="0" rev="0"/>
            </a:lightRig>
          </a:scene3d>
          <a:sp3d>
            <a:bevelT w="12700" h="139700"/>
          </a:sp3d>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0" name="OTLSHAPE_TB_00000000000000000000000000000000_TodayMarkerShape" hidden="1"/>
          <p:cNvSpPr/>
          <p:nvPr>
            <p:custDataLst>
              <p:tags r:id="rId34"/>
            </p:custDataLst>
          </p:nvPr>
        </p:nvSpPr>
        <p:spPr>
          <a:xfrm>
            <a:off x="13541042" y="4191000"/>
            <a:ext cx="108857"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1" name="OTLSHAPE_TB_00000000000000000000000000000000_TodayMarkerText" hidden="1"/>
          <p:cNvSpPr txBox="1"/>
          <p:nvPr>
            <p:custDataLst>
              <p:tags r:id="rId35"/>
            </p:custDataLst>
          </p:nvPr>
        </p:nvSpPr>
        <p:spPr>
          <a:xfrm>
            <a:off x="13595471" y="4318000"/>
            <a:ext cx="0" cy="923330"/>
          </a:xfrm>
          <a:prstGeom prst="rect">
            <a:avLst/>
          </a:prstGeom>
          <a:noFill/>
        </p:spPr>
        <p:txBody>
          <a:bodyPr vert="horz" wrap="square" lIns="0" tIns="0" rIns="0" bIns="0" rtlCol="0" anchor="ctr" anchorCtr="0">
            <a:spAutoFit/>
          </a:bodyPr>
          <a:lstStyle/>
          <a:p>
            <a:pPr algn="ctr"/>
            <a:r>
              <a:rPr lang="en-US" sz="1200">
                <a:solidFill>
                  <a:schemeClr val="dk1"/>
                </a:solidFill>
                <a:latin typeface="Calibri"/>
              </a:rPr>
              <a:t>Today</a:t>
            </a:r>
          </a:p>
        </p:txBody>
      </p:sp>
      <p:sp>
        <p:nvSpPr>
          <p:cNvPr id="2602" name="OTLSHAPE_TB_00000000000000000000000000000000_TimescaleInterval1"/>
          <p:cNvSpPr txBox="1"/>
          <p:nvPr>
            <p:custDataLst>
              <p:tags r:id="rId36"/>
            </p:custDataLst>
          </p:nvPr>
        </p:nvSpPr>
        <p:spPr>
          <a:xfrm>
            <a:off x="1073065"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1984</a:t>
            </a:r>
          </a:p>
        </p:txBody>
      </p:sp>
      <p:cxnSp>
        <p:nvCxnSpPr>
          <p:cNvPr id="2603" name="OTLSHAPE_TB_00000000000000000000000000000000_Separator1"/>
          <p:cNvCxnSpPr/>
          <p:nvPr>
            <p:custDataLst>
              <p:tags r:id="rId37"/>
            </p:custDataLst>
          </p:nvPr>
        </p:nvCxnSpPr>
        <p:spPr>
          <a:xfrm>
            <a:off x="2585974"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4" name="OTLSHAPE_TB_00000000000000000000000000000000_TimescaleInterval2"/>
          <p:cNvSpPr txBox="1"/>
          <p:nvPr>
            <p:custDataLst>
              <p:tags r:id="rId38"/>
            </p:custDataLst>
          </p:nvPr>
        </p:nvSpPr>
        <p:spPr>
          <a:xfrm>
            <a:off x="2649474"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1988</a:t>
            </a:r>
          </a:p>
        </p:txBody>
      </p:sp>
      <p:cxnSp>
        <p:nvCxnSpPr>
          <p:cNvPr id="2605" name="OTLSHAPE_TB_00000000000000000000000000000000_Separator2"/>
          <p:cNvCxnSpPr/>
          <p:nvPr>
            <p:custDataLst>
              <p:tags r:id="rId39"/>
            </p:custDataLst>
          </p:nvPr>
        </p:nvCxnSpPr>
        <p:spPr>
          <a:xfrm>
            <a:off x="4162383"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6" name="OTLSHAPE_TB_00000000000000000000000000000000_TimescaleInterval3"/>
          <p:cNvSpPr txBox="1"/>
          <p:nvPr>
            <p:custDataLst>
              <p:tags r:id="rId40"/>
            </p:custDataLst>
          </p:nvPr>
        </p:nvSpPr>
        <p:spPr>
          <a:xfrm>
            <a:off x="4225883"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1992</a:t>
            </a:r>
          </a:p>
        </p:txBody>
      </p:sp>
      <p:cxnSp>
        <p:nvCxnSpPr>
          <p:cNvPr id="2607" name="OTLSHAPE_TB_00000000000000000000000000000000_Separator3"/>
          <p:cNvCxnSpPr/>
          <p:nvPr>
            <p:custDataLst>
              <p:tags r:id="rId41"/>
            </p:custDataLst>
          </p:nvPr>
        </p:nvCxnSpPr>
        <p:spPr>
          <a:xfrm>
            <a:off x="5738791"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8" name="OTLSHAPE_TB_00000000000000000000000000000000_TimescaleInterval4"/>
          <p:cNvSpPr txBox="1"/>
          <p:nvPr>
            <p:custDataLst>
              <p:tags r:id="rId42"/>
            </p:custDataLst>
          </p:nvPr>
        </p:nvSpPr>
        <p:spPr>
          <a:xfrm>
            <a:off x="5802291"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1996</a:t>
            </a:r>
          </a:p>
        </p:txBody>
      </p:sp>
      <p:cxnSp>
        <p:nvCxnSpPr>
          <p:cNvPr id="2609" name="OTLSHAPE_TB_00000000000000000000000000000000_Separator4"/>
          <p:cNvCxnSpPr/>
          <p:nvPr>
            <p:custDataLst>
              <p:tags r:id="rId43"/>
            </p:custDataLst>
          </p:nvPr>
        </p:nvCxnSpPr>
        <p:spPr>
          <a:xfrm>
            <a:off x="7315200"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0" name="OTLSHAPE_TB_00000000000000000000000000000000_TimescaleInterval5"/>
          <p:cNvSpPr txBox="1"/>
          <p:nvPr>
            <p:custDataLst>
              <p:tags r:id="rId44"/>
            </p:custDataLst>
          </p:nvPr>
        </p:nvSpPr>
        <p:spPr>
          <a:xfrm>
            <a:off x="7378700"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2000</a:t>
            </a:r>
          </a:p>
        </p:txBody>
      </p:sp>
      <p:cxnSp>
        <p:nvCxnSpPr>
          <p:cNvPr id="2611" name="OTLSHAPE_TB_00000000000000000000000000000000_Separator5"/>
          <p:cNvCxnSpPr/>
          <p:nvPr>
            <p:custDataLst>
              <p:tags r:id="rId45"/>
            </p:custDataLst>
          </p:nvPr>
        </p:nvCxnSpPr>
        <p:spPr>
          <a:xfrm>
            <a:off x="8891608"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2" name="OTLSHAPE_TB_00000000000000000000000000000000_TimescaleInterval6"/>
          <p:cNvSpPr txBox="1"/>
          <p:nvPr>
            <p:custDataLst>
              <p:tags r:id="rId46"/>
            </p:custDataLst>
          </p:nvPr>
        </p:nvSpPr>
        <p:spPr>
          <a:xfrm>
            <a:off x="8955108"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2004</a:t>
            </a:r>
          </a:p>
        </p:txBody>
      </p:sp>
      <p:cxnSp>
        <p:nvCxnSpPr>
          <p:cNvPr id="2613" name="OTLSHAPE_TB_00000000000000000000000000000000_Separator6"/>
          <p:cNvCxnSpPr/>
          <p:nvPr>
            <p:custDataLst>
              <p:tags r:id="rId47"/>
            </p:custDataLst>
          </p:nvPr>
        </p:nvCxnSpPr>
        <p:spPr>
          <a:xfrm>
            <a:off x="10468018"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4" name="OTLSHAPE_TB_00000000000000000000000000000000_TimescaleInterval7"/>
          <p:cNvSpPr txBox="1"/>
          <p:nvPr>
            <p:custDataLst>
              <p:tags r:id="rId48"/>
            </p:custDataLst>
          </p:nvPr>
        </p:nvSpPr>
        <p:spPr>
          <a:xfrm>
            <a:off x="10531518"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2008</a:t>
            </a:r>
          </a:p>
        </p:txBody>
      </p:sp>
      <p:cxnSp>
        <p:nvCxnSpPr>
          <p:cNvPr id="2615" name="OTLSHAPE_TB_00000000000000000000000000000000_Separator7"/>
          <p:cNvCxnSpPr/>
          <p:nvPr>
            <p:custDataLst>
              <p:tags r:id="rId49"/>
            </p:custDataLst>
          </p:nvPr>
        </p:nvCxnSpPr>
        <p:spPr>
          <a:xfrm>
            <a:off x="12044426" y="3873500"/>
            <a:ext cx="0" cy="254000"/>
          </a:xfrm>
          <a:prstGeom prst="line">
            <a:avLst/>
          </a:prstGeom>
          <a:ln w="9525" cap="flat" cmpd="sng" algn="ctr">
            <a:solidFill>
              <a:schemeClr val="lt1">
                <a:alpha val="29804"/>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16" name="OTLSHAPE_TB_00000000000000000000000000000000_TimescaleInterval8"/>
          <p:cNvSpPr txBox="1"/>
          <p:nvPr>
            <p:custDataLst>
              <p:tags r:id="rId50"/>
            </p:custDataLst>
          </p:nvPr>
        </p:nvSpPr>
        <p:spPr>
          <a:xfrm>
            <a:off x="12107926" y="3907472"/>
            <a:ext cx="317500" cy="186055"/>
          </a:xfrm>
          <a:prstGeom prst="rect">
            <a:avLst/>
          </a:prstGeom>
          <a:noFill/>
        </p:spPr>
        <p:txBody>
          <a:bodyPr vert="horz" wrap="square" lIns="0" tIns="0" rIns="0" bIns="0" rtlCol="0" anchor="ctr" anchorCtr="0">
            <a:noAutofit/>
          </a:bodyPr>
          <a:lstStyle/>
          <a:p>
            <a:r>
              <a:rPr lang="en-US" sz="1200" spc="-20">
                <a:solidFill>
                  <a:schemeClr val="lt1"/>
                </a:solidFill>
                <a:latin typeface="Calibri"/>
              </a:rPr>
              <a:t>2012</a:t>
            </a:r>
          </a:p>
        </p:txBody>
      </p:sp>
      <p:sp>
        <p:nvSpPr>
          <p:cNvPr id="2645" name="OTLSHAPE_M_f2ca48573d104b979c28003b217eb331_Title"/>
          <p:cNvSpPr txBox="1"/>
          <p:nvPr>
            <p:custDataLst>
              <p:tags r:id="rId51"/>
            </p:custDataLst>
          </p:nvPr>
        </p:nvSpPr>
        <p:spPr>
          <a:xfrm>
            <a:off x="316760" y="2645465"/>
            <a:ext cx="23622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First six ERCs awarded (Gen-1) - March 1985</a:t>
            </a:r>
          </a:p>
        </p:txBody>
      </p:sp>
      <p:sp>
        <p:nvSpPr>
          <p:cNvPr id="2646" name="OTLSHAPE_M_f2ca48573d104b979c28003b217eb331_Date" hidden="1"/>
          <p:cNvSpPr txBox="1"/>
          <p:nvPr>
            <p:custDataLst>
              <p:tags r:id="rId52"/>
            </p:custDataLst>
          </p:nvPr>
        </p:nvSpPr>
        <p:spPr>
          <a:xfrm>
            <a:off x="1496315" y="3104951"/>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Apr 1</a:t>
            </a:r>
          </a:p>
        </p:txBody>
      </p:sp>
      <p:sp>
        <p:nvSpPr>
          <p:cNvPr id="2647" name="OTLSHAPE_M_f2ca48573d104b979c28003b217eb331_Shape"/>
          <p:cNvSpPr/>
          <p:nvPr>
            <p:custDataLst>
              <p:tags r:id="rId53"/>
            </p:custDataLst>
          </p:nvPr>
        </p:nvSpPr>
        <p:spPr>
          <a:xfrm>
            <a:off x="1388365"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8" name="OTLSHAPE_M_92e39b15c92d4fa29347385197123e48_Title"/>
          <p:cNvSpPr txBox="1"/>
          <p:nvPr>
            <p:custDataLst>
              <p:tags r:id="rId54"/>
            </p:custDataLst>
          </p:nvPr>
        </p:nvSpPr>
        <p:spPr>
          <a:xfrm>
            <a:off x="2098079" y="3193851"/>
            <a:ext cx="2870200" cy="217043"/>
          </a:xfrm>
          <a:prstGeom prst="rect">
            <a:avLst/>
          </a:prstGeom>
          <a:noFill/>
        </p:spPr>
        <p:txBody>
          <a:bodyPr vert="horz" wrap="square" lIns="0" tIns="0" rIns="0" bIns="0" rtlCol="0" anchor="ctr" anchorCtr="0">
            <a:spAutoFit/>
          </a:bodyPr>
          <a:lstStyle/>
          <a:p>
            <a:pPr algn="ctr"/>
            <a:r>
              <a:rPr lang="en-US" sz="1400" b="1" spc="-4">
                <a:solidFill>
                  <a:srgbClr val="FEBA0A"/>
                </a:solidFill>
                <a:latin typeface="Calibri"/>
              </a:rPr>
              <a:t>ERC program annual meetings initiated</a:t>
            </a:r>
          </a:p>
        </p:txBody>
      </p:sp>
      <p:sp>
        <p:nvSpPr>
          <p:cNvPr id="2649" name="OTLSHAPE_M_92e39b15c92d4fa29347385197123e48_Date" hidden="1"/>
          <p:cNvSpPr txBox="1"/>
          <p:nvPr>
            <p:custDataLst>
              <p:tags r:id="rId55"/>
            </p:custDataLst>
          </p:nvPr>
        </p:nvSpPr>
        <p:spPr>
          <a:xfrm>
            <a:off x="3532375" y="3436294"/>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Jun 1</a:t>
            </a:r>
          </a:p>
        </p:txBody>
      </p:sp>
      <p:sp>
        <p:nvSpPr>
          <p:cNvPr id="2650" name="OTLSHAPE_M_92e39b15c92d4fa29347385197123e48_Shape"/>
          <p:cNvSpPr/>
          <p:nvPr>
            <p:custDataLst>
              <p:tags r:id="rId56"/>
            </p:custDataLst>
          </p:nvPr>
        </p:nvSpPr>
        <p:spPr>
          <a:xfrm>
            <a:off x="3424425" y="3619500"/>
            <a:ext cx="228600" cy="254000"/>
          </a:xfrm>
          <a:prstGeom prst="star5">
            <a:avLst>
              <a:gd name="adj" fmla="val 25000"/>
              <a:gd name="hf" fmla="val 105146"/>
              <a:gd name="vf" fmla="val 110557"/>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1" name="OTLSHAPE_M_dfd085cd447f4b01927b10b8e8538ff8_Title"/>
          <p:cNvSpPr txBox="1"/>
          <p:nvPr>
            <p:custDataLst>
              <p:tags r:id="rId57"/>
            </p:custDataLst>
          </p:nvPr>
        </p:nvSpPr>
        <p:spPr>
          <a:xfrm>
            <a:off x="4209679" y="1154557"/>
            <a:ext cx="2019300" cy="434086"/>
          </a:xfrm>
          <a:prstGeom prst="rect">
            <a:avLst/>
          </a:prstGeom>
          <a:noFill/>
        </p:spPr>
        <p:txBody>
          <a:bodyPr vert="horz" wrap="square" lIns="0" tIns="0" rIns="0" bIns="0" rtlCol="0" anchor="ctr" anchorCtr="0">
            <a:noAutofit/>
          </a:bodyPr>
          <a:lstStyle/>
          <a:p>
            <a:pPr algn="ctr"/>
            <a:r>
              <a:rPr lang="en-US" sz="1400" b="1" dirty="0">
                <a:solidFill>
                  <a:srgbClr val="FEBA0A"/>
                </a:solidFill>
                <a:latin typeface="Calibri"/>
              </a:rPr>
              <a:t>First Gen-2 ERCs awarded - Sept 1994</a:t>
            </a:r>
          </a:p>
        </p:txBody>
      </p:sp>
      <p:sp>
        <p:nvSpPr>
          <p:cNvPr id="2652" name="OTLSHAPE_M_dfd085cd447f4b01927b10b8e8538ff8_Date" hidden="1"/>
          <p:cNvSpPr txBox="1"/>
          <p:nvPr>
            <p:custDataLst>
              <p:tags r:id="rId58"/>
            </p:custDataLst>
          </p:nvPr>
        </p:nvSpPr>
        <p:spPr>
          <a:xfrm>
            <a:off x="5215604" y="1614043"/>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Sep 8</a:t>
            </a:r>
          </a:p>
        </p:txBody>
      </p:sp>
      <p:sp>
        <p:nvSpPr>
          <p:cNvPr id="2653" name="OTLSHAPE_M_dfd085cd447f4b01927b10b8e8538ff8_Shape"/>
          <p:cNvSpPr/>
          <p:nvPr>
            <p:custDataLst>
              <p:tags r:id="rId59"/>
            </p:custDataLst>
          </p:nvPr>
        </p:nvSpPr>
        <p:spPr>
          <a:xfrm>
            <a:off x="5107654"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4" name="OTLSHAPE_M_4f4df786dc1147859171090159eac429_Title"/>
          <p:cNvSpPr txBox="1"/>
          <p:nvPr>
            <p:custDataLst>
              <p:tags r:id="rId60"/>
            </p:custDataLst>
          </p:nvPr>
        </p:nvSpPr>
        <p:spPr>
          <a:xfrm>
            <a:off x="5104637" y="3083242"/>
            <a:ext cx="1981200" cy="434086"/>
          </a:xfrm>
          <a:prstGeom prst="rect">
            <a:avLst/>
          </a:prstGeom>
          <a:noFill/>
        </p:spPr>
        <p:txBody>
          <a:bodyPr vert="horz" wrap="square" lIns="0" tIns="0" rIns="0" bIns="0" rtlCol="0" anchor="ctr" anchorCtr="0">
            <a:noAutofit/>
          </a:bodyPr>
          <a:lstStyle/>
          <a:p>
            <a:pPr algn="ctr"/>
            <a:r>
              <a:rPr lang="en-US" sz="1400" b="1">
                <a:solidFill>
                  <a:srgbClr val="FEBA0A"/>
                </a:solidFill>
                <a:latin typeface="Calibri"/>
              </a:rPr>
              <a:t>ERC Best Practices Manual (1st ed.) published</a:t>
            </a:r>
          </a:p>
        </p:txBody>
      </p:sp>
      <p:sp>
        <p:nvSpPr>
          <p:cNvPr id="2655" name="OTLSHAPE_M_4f4df786dc1147859171090159eac429_Date" hidden="1"/>
          <p:cNvSpPr txBox="1"/>
          <p:nvPr>
            <p:custDataLst>
              <p:tags r:id="rId61"/>
            </p:custDataLst>
          </p:nvPr>
        </p:nvSpPr>
        <p:spPr>
          <a:xfrm>
            <a:off x="6094983" y="3542728"/>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Dec 1</a:t>
            </a:r>
          </a:p>
        </p:txBody>
      </p:sp>
      <p:sp>
        <p:nvSpPr>
          <p:cNvPr id="2656" name="OTLSHAPE_M_4f4df786dc1147859171090159eac429_Shape"/>
          <p:cNvSpPr/>
          <p:nvPr>
            <p:custDataLst>
              <p:tags r:id="rId62"/>
            </p:custDataLst>
          </p:nvPr>
        </p:nvSpPr>
        <p:spPr>
          <a:xfrm>
            <a:off x="5987033" y="3619500"/>
            <a:ext cx="228600" cy="254000"/>
          </a:xfrm>
          <a:prstGeom prst="star5">
            <a:avLst>
              <a:gd name="adj" fmla="val 25000"/>
              <a:gd name="hf" fmla="val 105146"/>
              <a:gd name="vf" fmla="val 110557"/>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7" name="OTLSHAPE_M_18d014b8aa9045c3be588cfa8a2d9ca5_Title"/>
          <p:cNvSpPr txBox="1"/>
          <p:nvPr>
            <p:custDataLst>
              <p:tags r:id="rId63"/>
            </p:custDataLst>
          </p:nvPr>
        </p:nvSpPr>
        <p:spPr>
          <a:xfrm>
            <a:off x="5318646" y="2362057"/>
            <a:ext cx="1955800" cy="434086"/>
          </a:xfrm>
          <a:prstGeom prst="rect">
            <a:avLst/>
          </a:prstGeom>
          <a:noFill/>
        </p:spPr>
        <p:txBody>
          <a:bodyPr vert="horz" wrap="square" lIns="0" tIns="0" rIns="0" bIns="0" rtlCol="0" anchor="ctr" anchorCtr="0">
            <a:noAutofit/>
          </a:bodyPr>
          <a:lstStyle/>
          <a:p>
            <a:pPr algn="ctr"/>
            <a:r>
              <a:rPr lang="en-US" sz="1400" b="1">
                <a:solidFill>
                  <a:srgbClr val="FEBA0A"/>
                </a:solidFill>
                <a:latin typeface="Calibri"/>
              </a:rPr>
              <a:t>3-plane strategic planning concept implemented</a:t>
            </a:r>
          </a:p>
        </p:txBody>
      </p:sp>
      <p:sp>
        <p:nvSpPr>
          <p:cNvPr id="2658" name="OTLSHAPE_M_18d014b8aa9045c3be588cfa8a2d9ca5_Date" hidden="1"/>
          <p:cNvSpPr txBox="1"/>
          <p:nvPr>
            <p:custDataLst>
              <p:tags r:id="rId64"/>
            </p:custDataLst>
          </p:nvPr>
        </p:nvSpPr>
        <p:spPr>
          <a:xfrm>
            <a:off x="6291360" y="2821543"/>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Jun 1</a:t>
            </a:r>
          </a:p>
        </p:txBody>
      </p:sp>
      <p:sp>
        <p:nvSpPr>
          <p:cNvPr id="2659" name="OTLSHAPE_M_18d014b8aa9045c3be588cfa8a2d9ca5_Shape"/>
          <p:cNvSpPr/>
          <p:nvPr>
            <p:custDataLst>
              <p:tags r:id="rId65"/>
            </p:custDataLst>
          </p:nvPr>
        </p:nvSpPr>
        <p:spPr>
          <a:xfrm>
            <a:off x="6183410"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0" name="OTLSHAPE_M_19074260708a4a67ae58cf4604877edd_Title"/>
          <p:cNvSpPr txBox="1"/>
          <p:nvPr>
            <p:custDataLst>
              <p:tags r:id="rId66"/>
            </p:custDataLst>
          </p:nvPr>
        </p:nvSpPr>
        <p:spPr>
          <a:xfrm>
            <a:off x="5239674" y="1782614"/>
            <a:ext cx="30988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Total ERC funding (all centers, all sources) passes $150M</a:t>
            </a:r>
          </a:p>
        </p:txBody>
      </p:sp>
      <p:sp>
        <p:nvSpPr>
          <p:cNvPr id="2661" name="OTLSHAPE_M_19074260708a4a67ae58cf4604877edd_Date" hidden="1"/>
          <p:cNvSpPr txBox="1"/>
          <p:nvPr>
            <p:custDataLst>
              <p:tags r:id="rId67"/>
            </p:custDataLst>
          </p:nvPr>
        </p:nvSpPr>
        <p:spPr>
          <a:xfrm>
            <a:off x="6784460" y="2242100"/>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Sep 1</a:t>
            </a:r>
          </a:p>
        </p:txBody>
      </p:sp>
      <p:sp>
        <p:nvSpPr>
          <p:cNvPr id="2662" name="OTLSHAPE_M_19074260708a4a67ae58cf4604877edd_Shape"/>
          <p:cNvSpPr/>
          <p:nvPr>
            <p:custDataLst>
              <p:tags r:id="rId68"/>
            </p:custDataLst>
          </p:nvPr>
        </p:nvSpPr>
        <p:spPr>
          <a:xfrm>
            <a:off x="6676510"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 name="OTLSHAPE_M_f5aeae971a794611bd748ff2fe132334_Title"/>
          <p:cNvSpPr txBox="1"/>
          <p:nvPr>
            <p:custDataLst>
              <p:tags r:id="rId69"/>
            </p:custDataLst>
          </p:nvPr>
        </p:nvSpPr>
        <p:spPr>
          <a:xfrm>
            <a:off x="7838917" y="2615803"/>
            <a:ext cx="2235200" cy="434086"/>
          </a:xfrm>
          <a:prstGeom prst="rect">
            <a:avLst/>
          </a:prstGeom>
          <a:noFill/>
        </p:spPr>
        <p:txBody>
          <a:bodyPr vert="horz" wrap="square" lIns="0" tIns="0" rIns="0" bIns="0" rtlCol="0" anchor="ctr" anchorCtr="0">
            <a:noAutofit/>
          </a:bodyPr>
          <a:lstStyle/>
          <a:p>
            <a:pPr algn="ctr"/>
            <a:r>
              <a:rPr lang="en-US" sz="1400" b="1">
                <a:solidFill>
                  <a:srgbClr val="FEBA0A"/>
                </a:solidFill>
                <a:latin typeface="Calibri"/>
              </a:rPr>
              <a:t>Diversity plan included in ERC cooperative agreements</a:t>
            </a:r>
          </a:p>
        </p:txBody>
      </p:sp>
      <p:sp>
        <p:nvSpPr>
          <p:cNvPr id="2664" name="OTLSHAPE_M_f5aeae971a794611bd748ff2fe132334_Date" hidden="1"/>
          <p:cNvSpPr txBox="1"/>
          <p:nvPr>
            <p:custDataLst>
              <p:tags r:id="rId70"/>
            </p:custDataLst>
          </p:nvPr>
        </p:nvSpPr>
        <p:spPr>
          <a:xfrm>
            <a:off x="8951077" y="3075289"/>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Mar 1</a:t>
            </a:r>
          </a:p>
        </p:txBody>
      </p:sp>
      <p:sp>
        <p:nvSpPr>
          <p:cNvPr id="2665" name="OTLSHAPE_M_f5aeae971a794611bd748ff2fe132334_Shape"/>
          <p:cNvSpPr/>
          <p:nvPr>
            <p:custDataLst>
              <p:tags r:id="rId71"/>
            </p:custDataLst>
          </p:nvPr>
        </p:nvSpPr>
        <p:spPr>
          <a:xfrm>
            <a:off x="8843127"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6" name="OTLSHAPE_M_0b3602796149484893f9746547ff4513_Title"/>
          <p:cNvSpPr txBox="1"/>
          <p:nvPr>
            <p:custDataLst>
              <p:tags r:id="rId72"/>
            </p:custDataLst>
          </p:nvPr>
        </p:nvSpPr>
        <p:spPr>
          <a:xfrm>
            <a:off x="8426468" y="1540171"/>
            <a:ext cx="28321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Total degrees granted to ERC students passes 10K</a:t>
            </a:r>
          </a:p>
        </p:txBody>
      </p:sp>
      <p:sp>
        <p:nvSpPr>
          <p:cNvPr id="2667" name="OTLSHAPE_M_0b3602796149484893f9746547ff4513_Date" hidden="1"/>
          <p:cNvSpPr txBox="1"/>
          <p:nvPr>
            <p:custDataLst>
              <p:tags r:id="rId73"/>
            </p:custDataLst>
          </p:nvPr>
        </p:nvSpPr>
        <p:spPr>
          <a:xfrm>
            <a:off x="9838010" y="1999657"/>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Jun 1</a:t>
            </a:r>
          </a:p>
        </p:txBody>
      </p:sp>
      <p:sp>
        <p:nvSpPr>
          <p:cNvPr id="2668" name="OTLSHAPE_M_0b3602796149484893f9746547ff4513_Shape"/>
          <p:cNvSpPr/>
          <p:nvPr>
            <p:custDataLst>
              <p:tags r:id="rId74"/>
            </p:custDataLst>
          </p:nvPr>
        </p:nvSpPr>
        <p:spPr>
          <a:xfrm>
            <a:off x="9730060" y="3619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9" name="OTLSHAPE_M_58e351f36cf0489980e192176af62038_Title"/>
          <p:cNvSpPr txBox="1"/>
          <p:nvPr>
            <p:custDataLst>
              <p:tags r:id="rId75"/>
            </p:custDataLst>
          </p:nvPr>
        </p:nvSpPr>
        <p:spPr>
          <a:xfrm>
            <a:off x="11629877" y="3160014"/>
            <a:ext cx="2260600" cy="434086"/>
          </a:xfrm>
          <a:prstGeom prst="rect">
            <a:avLst/>
          </a:prstGeom>
          <a:noFill/>
        </p:spPr>
        <p:txBody>
          <a:bodyPr vert="horz" wrap="square" lIns="0" tIns="0" rIns="0" bIns="0" rtlCol="0" anchor="ctr" anchorCtr="0">
            <a:noAutofit/>
          </a:bodyPr>
          <a:lstStyle/>
          <a:p>
            <a:pPr algn="ctr"/>
            <a:r>
              <a:rPr lang="en-US" sz="1400" b="1">
                <a:solidFill>
                  <a:srgbClr val="FEBA0A"/>
                </a:solidFill>
                <a:latin typeface="Calibri"/>
              </a:rPr>
              <a:t>Longtime ERC Program Leader Lynn Preston steps down</a:t>
            </a:r>
          </a:p>
        </p:txBody>
      </p:sp>
      <p:sp>
        <p:nvSpPr>
          <p:cNvPr id="2670" name="OTLSHAPE_M_58e351f36cf0489980e192176af62038_Date" hidden="1"/>
          <p:cNvSpPr txBox="1"/>
          <p:nvPr>
            <p:custDataLst>
              <p:tags r:id="rId76"/>
            </p:custDataLst>
          </p:nvPr>
        </p:nvSpPr>
        <p:spPr>
          <a:xfrm>
            <a:off x="12757764" y="3619500"/>
            <a:ext cx="0" cy="923330"/>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Oct 28</a:t>
            </a:r>
          </a:p>
        </p:txBody>
      </p:sp>
      <p:sp>
        <p:nvSpPr>
          <p:cNvPr id="2671" name="OTLSHAPE_M_58e351f36cf0489980e192176af62038_Shape"/>
          <p:cNvSpPr/>
          <p:nvPr>
            <p:custDataLst>
              <p:tags r:id="rId77"/>
            </p:custDataLst>
          </p:nvPr>
        </p:nvSpPr>
        <p:spPr>
          <a:xfrm>
            <a:off x="12649814" y="3619500"/>
            <a:ext cx="228600" cy="254000"/>
          </a:xfrm>
          <a:prstGeom prst="star5">
            <a:avLst>
              <a:gd name="adj" fmla="val 25000"/>
              <a:gd name="hf" fmla="val 105146"/>
              <a:gd name="vf" fmla="val 110557"/>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2" name="OTLSHAPE_M_fb590da0006a40faaae79931a5980a3e_Title"/>
          <p:cNvSpPr txBox="1"/>
          <p:nvPr>
            <p:custDataLst>
              <p:tags r:id="rId78"/>
            </p:custDataLst>
          </p:nvPr>
        </p:nvSpPr>
        <p:spPr>
          <a:xfrm>
            <a:off x="353846" y="4955286"/>
            <a:ext cx="1828800" cy="217043"/>
          </a:xfrm>
          <a:prstGeom prst="rect">
            <a:avLst/>
          </a:prstGeom>
          <a:noFill/>
        </p:spPr>
        <p:txBody>
          <a:bodyPr vert="horz" wrap="square" lIns="0" tIns="0" rIns="0" bIns="0" rtlCol="0" anchor="ctr" anchorCtr="0">
            <a:spAutoFit/>
          </a:bodyPr>
          <a:lstStyle/>
          <a:p>
            <a:pPr algn="ctr"/>
            <a:r>
              <a:rPr lang="en-US" sz="1400" b="1" spc="-6">
                <a:solidFill>
                  <a:srgbClr val="FEBA0A"/>
                </a:solidFill>
                <a:latin typeface="Calibri"/>
              </a:rPr>
              <a:t>ERC Program established</a:t>
            </a:r>
          </a:p>
        </p:txBody>
      </p:sp>
      <p:sp>
        <p:nvSpPr>
          <p:cNvPr id="2673" name="OTLSHAPE_M_fb590da0006a40faaae79931a5980a3e_Date" hidden="1"/>
          <p:cNvSpPr txBox="1"/>
          <p:nvPr>
            <p:custDataLst>
              <p:tags r:id="rId79"/>
            </p:custDataLst>
          </p:nvPr>
        </p:nvSpPr>
        <p:spPr>
          <a:xfrm>
            <a:off x="1267569" y="4929886"/>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Sep 1</a:t>
            </a:r>
          </a:p>
        </p:txBody>
      </p:sp>
      <p:sp>
        <p:nvSpPr>
          <p:cNvPr id="2674" name="OTLSHAPE_M_fb590da0006a40faaae79931a5980a3e_Shape"/>
          <p:cNvSpPr/>
          <p:nvPr>
            <p:custDataLst>
              <p:tags r:id="rId80"/>
            </p:custDataLst>
          </p:nvPr>
        </p:nvSpPr>
        <p:spPr>
          <a:xfrm>
            <a:off x="1159619" y="4127500"/>
            <a:ext cx="228600" cy="254000"/>
          </a:xfrm>
          <a:prstGeom prst="star5">
            <a:avLst>
              <a:gd name="adj" fmla="val 25000"/>
              <a:gd name="hf" fmla="val 105146"/>
              <a:gd name="vf" fmla="val 110557"/>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5" name="OTLSHAPE_M_ebd8a1efa6434475b440cce09d88ee3c_Title"/>
          <p:cNvSpPr txBox="1"/>
          <p:nvPr>
            <p:custDataLst>
              <p:tags r:id="rId81"/>
            </p:custDataLst>
          </p:nvPr>
        </p:nvSpPr>
        <p:spPr>
          <a:xfrm>
            <a:off x="1265861" y="4406900"/>
            <a:ext cx="28575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First site visits with external reviewers conducted</a:t>
            </a:r>
          </a:p>
        </p:txBody>
      </p:sp>
      <p:sp>
        <p:nvSpPr>
          <p:cNvPr id="2676" name="OTLSHAPE_M_ebd8a1efa6434475b440cce09d88ee3c_Date" hidden="1"/>
          <p:cNvSpPr txBox="1"/>
          <p:nvPr>
            <p:custDataLst>
              <p:tags r:id="rId82"/>
            </p:custDataLst>
          </p:nvPr>
        </p:nvSpPr>
        <p:spPr>
          <a:xfrm>
            <a:off x="2693997" y="4381500"/>
            <a:ext cx="0" cy="923330"/>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Apr 15</a:t>
            </a:r>
          </a:p>
        </p:txBody>
      </p:sp>
      <p:sp>
        <p:nvSpPr>
          <p:cNvPr id="2677" name="OTLSHAPE_M_ebd8a1efa6434475b440cce09d88ee3c_Shape"/>
          <p:cNvSpPr/>
          <p:nvPr>
            <p:custDataLst>
              <p:tags r:id="rId83"/>
            </p:custDataLst>
          </p:nvPr>
        </p:nvSpPr>
        <p:spPr>
          <a:xfrm>
            <a:off x="2586047"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8" name="OTLSHAPE_M_bd5af042c0444b2abec7afa3d1e19368_Title"/>
          <p:cNvSpPr txBox="1"/>
          <p:nvPr>
            <p:custDataLst>
              <p:tags r:id="rId84"/>
            </p:custDataLst>
          </p:nvPr>
        </p:nvSpPr>
        <p:spPr>
          <a:xfrm>
            <a:off x="3151487" y="6195314"/>
            <a:ext cx="25400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21 total Gen-1 ERCs established, 4 terminated</a:t>
            </a:r>
          </a:p>
        </p:txBody>
      </p:sp>
      <p:sp>
        <p:nvSpPr>
          <p:cNvPr id="2679" name="OTLSHAPE_M_bd5af042c0444b2abec7afa3d1e19368_Date" hidden="1"/>
          <p:cNvSpPr txBox="1"/>
          <p:nvPr>
            <p:custDataLst>
              <p:tags r:id="rId85"/>
            </p:custDataLst>
          </p:nvPr>
        </p:nvSpPr>
        <p:spPr>
          <a:xfrm>
            <a:off x="4420386" y="6169914"/>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Sep 1</a:t>
            </a:r>
          </a:p>
        </p:txBody>
      </p:sp>
      <p:sp>
        <p:nvSpPr>
          <p:cNvPr id="2680" name="OTLSHAPE_M_bd5af042c0444b2abec7afa3d1e19368_Shape"/>
          <p:cNvSpPr/>
          <p:nvPr>
            <p:custDataLst>
              <p:tags r:id="rId86"/>
            </p:custDataLst>
          </p:nvPr>
        </p:nvSpPr>
        <p:spPr>
          <a:xfrm>
            <a:off x="4312436"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1" name="OTLSHAPE_M_9f911be27cc54d7cbeec8a09297d7db7_Title"/>
          <p:cNvSpPr txBox="1"/>
          <p:nvPr>
            <p:custDataLst>
              <p:tags r:id="rId87"/>
            </p:custDataLst>
          </p:nvPr>
        </p:nvSpPr>
        <p:spPr>
          <a:xfrm>
            <a:off x="4400054" y="5617972"/>
            <a:ext cx="2082800" cy="217043"/>
          </a:xfrm>
          <a:prstGeom prst="rect">
            <a:avLst/>
          </a:prstGeom>
          <a:noFill/>
        </p:spPr>
        <p:txBody>
          <a:bodyPr vert="horz" wrap="square" lIns="0" tIns="0" rIns="0" bIns="0" rtlCol="0" anchor="ctr" anchorCtr="0">
            <a:spAutoFit/>
          </a:bodyPr>
          <a:lstStyle/>
          <a:p>
            <a:pPr algn="ctr"/>
            <a:r>
              <a:rPr lang="en-US" sz="1400" b="1" spc="-6">
                <a:solidFill>
                  <a:srgbClr val="FEBA0A"/>
                </a:solidFill>
                <a:latin typeface="Calibri"/>
              </a:rPr>
              <a:t>SWOT process implemented</a:t>
            </a:r>
          </a:p>
        </p:txBody>
      </p:sp>
      <p:sp>
        <p:nvSpPr>
          <p:cNvPr id="2682" name="OTLSHAPE_M_9f911be27cc54d7cbeec8a09297d7db7_Date" hidden="1"/>
          <p:cNvSpPr txBox="1"/>
          <p:nvPr>
            <p:custDataLst>
              <p:tags r:id="rId88"/>
            </p:custDataLst>
          </p:nvPr>
        </p:nvSpPr>
        <p:spPr>
          <a:xfrm>
            <a:off x="5436797" y="5592572"/>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Apr 1</a:t>
            </a:r>
          </a:p>
        </p:txBody>
      </p:sp>
      <p:sp>
        <p:nvSpPr>
          <p:cNvPr id="2683" name="OTLSHAPE_M_9f911be27cc54d7cbeec8a09297d7db7_Shape"/>
          <p:cNvSpPr/>
          <p:nvPr>
            <p:custDataLst>
              <p:tags r:id="rId89"/>
            </p:custDataLst>
          </p:nvPr>
        </p:nvSpPr>
        <p:spPr>
          <a:xfrm>
            <a:off x="5328847"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4" name="OTLSHAPE_M_c107305361a4414fbd699a641aee5dcf_Title"/>
          <p:cNvSpPr txBox="1"/>
          <p:nvPr>
            <p:custDataLst>
              <p:tags r:id="rId90"/>
            </p:custDataLst>
          </p:nvPr>
        </p:nvSpPr>
        <p:spPr>
          <a:xfrm>
            <a:off x="4817931" y="5286629"/>
            <a:ext cx="2755900" cy="217043"/>
          </a:xfrm>
          <a:prstGeom prst="rect">
            <a:avLst/>
          </a:prstGeom>
          <a:noFill/>
        </p:spPr>
        <p:txBody>
          <a:bodyPr vert="horz" wrap="square" lIns="0" tIns="0" rIns="0" bIns="0" rtlCol="0" anchor="ctr" anchorCtr="0">
            <a:spAutoFit/>
          </a:bodyPr>
          <a:lstStyle/>
          <a:p>
            <a:pPr algn="ctr"/>
            <a:r>
              <a:rPr lang="en-US" sz="1400" b="1" spc="-4">
                <a:solidFill>
                  <a:srgbClr val="FEBA0A"/>
                </a:solidFill>
                <a:latin typeface="Calibri"/>
              </a:rPr>
              <a:t>Student Leadership Councils required</a:t>
            </a:r>
          </a:p>
        </p:txBody>
      </p:sp>
      <p:sp>
        <p:nvSpPr>
          <p:cNvPr id="2685" name="OTLSHAPE_M_c107305361a4414fbd699a641aee5dcf_Date" hidden="1"/>
          <p:cNvSpPr txBox="1"/>
          <p:nvPr>
            <p:custDataLst>
              <p:tags r:id="rId91"/>
            </p:custDataLst>
          </p:nvPr>
        </p:nvSpPr>
        <p:spPr>
          <a:xfrm>
            <a:off x="6193171" y="5261229"/>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Mar 2</a:t>
            </a:r>
          </a:p>
        </p:txBody>
      </p:sp>
      <p:sp>
        <p:nvSpPr>
          <p:cNvPr id="2686" name="OTLSHAPE_M_c107305361a4414fbd699a641aee5dcf_Shape"/>
          <p:cNvSpPr/>
          <p:nvPr>
            <p:custDataLst>
              <p:tags r:id="rId92"/>
            </p:custDataLst>
          </p:nvPr>
        </p:nvSpPr>
        <p:spPr>
          <a:xfrm>
            <a:off x="6085221"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7" name="OTLSHAPE_M_7da2bf497f9f4443840a0ac07fcc329d_Title"/>
          <p:cNvSpPr txBox="1"/>
          <p:nvPr>
            <p:custDataLst>
              <p:tags r:id="rId93"/>
            </p:custDataLst>
          </p:nvPr>
        </p:nvSpPr>
        <p:spPr>
          <a:xfrm>
            <a:off x="5287119" y="4955286"/>
            <a:ext cx="2501900" cy="217043"/>
          </a:xfrm>
          <a:prstGeom prst="rect">
            <a:avLst/>
          </a:prstGeom>
          <a:noFill/>
        </p:spPr>
        <p:txBody>
          <a:bodyPr vert="horz" wrap="square" lIns="0" tIns="0" rIns="0" bIns="0" rtlCol="0" anchor="ctr" anchorCtr="0">
            <a:spAutoFit/>
          </a:bodyPr>
          <a:lstStyle/>
          <a:p>
            <a:pPr algn="ctr"/>
            <a:r>
              <a:rPr lang="en-US" sz="1400" b="1" spc="-4">
                <a:solidFill>
                  <a:srgbClr val="FEBA0A"/>
                </a:solidFill>
                <a:latin typeface="Calibri"/>
              </a:rPr>
              <a:t>ERC Association website launched</a:t>
            </a:r>
          </a:p>
        </p:txBody>
      </p:sp>
      <p:sp>
        <p:nvSpPr>
          <p:cNvPr id="2688" name="OTLSHAPE_M_7da2bf497f9f4443840a0ac07fcc329d_Date" hidden="1"/>
          <p:cNvSpPr txBox="1"/>
          <p:nvPr>
            <p:custDataLst>
              <p:tags r:id="rId94"/>
            </p:custDataLst>
          </p:nvPr>
        </p:nvSpPr>
        <p:spPr>
          <a:xfrm>
            <a:off x="6537370" y="4929886"/>
            <a:ext cx="0" cy="923330"/>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Jan 15</a:t>
            </a:r>
          </a:p>
        </p:txBody>
      </p:sp>
      <p:sp>
        <p:nvSpPr>
          <p:cNvPr id="2689" name="OTLSHAPE_M_7da2bf497f9f4443840a0ac07fcc329d_Shape"/>
          <p:cNvSpPr/>
          <p:nvPr>
            <p:custDataLst>
              <p:tags r:id="rId95"/>
            </p:custDataLst>
          </p:nvPr>
        </p:nvSpPr>
        <p:spPr>
          <a:xfrm>
            <a:off x="6429420" y="4127500"/>
            <a:ext cx="228600" cy="254000"/>
          </a:xfrm>
          <a:prstGeom prst="star5">
            <a:avLst>
              <a:gd name="adj" fmla="val 25000"/>
              <a:gd name="hf" fmla="val 105146"/>
              <a:gd name="vf" fmla="val 110557"/>
            </a:avLst>
          </a:prstGeom>
          <a:solidFill>
            <a:srgbClr val="B20E12"/>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0" name="OTLSHAPE_M_e89c9bc56e2b4e3489c797628daf9993_Title"/>
          <p:cNvSpPr txBox="1"/>
          <p:nvPr>
            <p:custDataLst>
              <p:tags r:id="rId96"/>
            </p:custDataLst>
          </p:nvPr>
        </p:nvSpPr>
        <p:spPr>
          <a:xfrm>
            <a:off x="5481426" y="4406900"/>
            <a:ext cx="2933700" cy="434086"/>
          </a:xfrm>
          <a:prstGeom prst="rect">
            <a:avLst/>
          </a:prstGeom>
          <a:noFill/>
        </p:spPr>
        <p:txBody>
          <a:bodyPr vert="horz" wrap="square" lIns="0" tIns="0" rIns="0" bIns="0" rtlCol="0" anchor="ctr" anchorCtr="0">
            <a:noAutofit/>
          </a:bodyPr>
          <a:lstStyle/>
          <a:p>
            <a:pPr algn="ctr"/>
            <a:r>
              <a:rPr lang="en-US" sz="1400" b="1">
                <a:solidFill>
                  <a:srgbClr val="FEBA0A"/>
                </a:solidFill>
                <a:latin typeface="Calibri"/>
              </a:rPr>
              <a:t>Visiting “Consultancies” established for ADs and ILOs</a:t>
            </a:r>
          </a:p>
        </p:txBody>
      </p:sp>
      <p:sp>
        <p:nvSpPr>
          <p:cNvPr id="2691" name="OTLSHAPE_M_e89c9bc56e2b4e3489c797628daf9993_Date" hidden="1"/>
          <p:cNvSpPr txBox="1"/>
          <p:nvPr>
            <p:custDataLst>
              <p:tags r:id="rId97"/>
            </p:custDataLst>
          </p:nvPr>
        </p:nvSpPr>
        <p:spPr>
          <a:xfrm>
            <a:off x="6947388" y="4381500"/>
            <a:ext cx="0" cy="923330"/>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Jan 30</a:t>
            </a:r>
          </a:p>
        </p:txBody>
      </p:sp>
      <p:sp>
        <p:nvSpPr>
          <p:cNvPr id="2692" name="OTLSHAPE_M_e89c9bc56e2b4e3489c797628daf9993_Shape"/>
          <p:cNvSpPr/>
          <p:nvPr>
            <p:custDataLst>
              <p:tags r:id="rId98"/>
            </p:custDataLst>
          </p:nvPr>
        </p:nvSpPr>
        <p:spPr>
          <a:xfrm>
            <a:off x="6839438"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3" name="OTLSHAPE_M_8736bc98b62943ff91c7a10741a0e307_Title"/>
          <p:cNvSpPr txBox="1"/>
          <p:nvPr>
            <p:custDataLst>
              <p:tags r:id="rId99"/>
            </p:custDataLst>
          </p:nvPr>
        </p:nvSpPr>
        <p:spPr>
          <a:xfrm>
            <a:off x="8599900" y="5200639"/>
            <a:ext cx="21590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47 total Gen-1 &amp; -2 ERCs and EERCs formed</a:t>
            </a:r>
          </a:p>
        </p:txBody>
      </p:sp>
      <p:sp>
        <p:nvSpPr>
          <p:cNvPr id="2694" name="OTLSHAPE_M_8736bc98b62943ff91c7a10741a0e307_Date" hidden="1"/>
          <p:cNvSpPr txBox="1"/>
          <p:nvPr>
            <p:custDataLst>
              <p:tags r:id="rId100"/>
            </p:custDataLst>
          </p:nvPr>
        </p:nvSpPr>
        <p:spPr>
          <a:xfrm>
            <a:off x="9675082" y="5175239"/>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Jan 1</a:t>
            </a:r>
          </a:p>
        </p:txBody>
      </p:sp>
      <p:sp>
        <p:nvSpPr>
          <p:cNvPr id="2695" name="OTLSHAPE_M_8736bc98b62943ff91c7a10741a0e307_Shape"/>
          <p:cNvSpPr/>
          <p:nvPr>
            <p:custDataLst>
              <p:tags r:id="rId101"/>
            </p:custDataLst>
          </p:nvPr>
        </p:nvSpPr>
        <p:spPr>
          <a:xfrm>
            <a:off x="9567132"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6" name="OTLSHAPE_M_d638a821b0764ec397cfa2ea8a9de76f_Title"/>
          <p:cNvSpPr txBox="1"/>
          <p:nvPr>
            <p:custDataLst>
              <p:tags r:id="rId102"/>
            </p:custDataLst>
          </p:nvPr>
        </p:nvSpPr>
        <p:spPr>
          <a:xfrm>
            <a:off x="9572285" y="4406900"/>
            <a:ext cx="2324100" cy="434086"/>
          </a:xfrm>
          <a:prstGeom prst="rect">
            <a:avLst/>
          </a:prstGeom>
          <a:noFill/>
        </p:spPr>
        <p:txBody>
          <a:bodyPr vert="horz" wrap="square" lIns="0" tIns="0" rIns="0" bIns="0" rtlCol="0" anchor="ctr" anchorCtr="0">
            <a:spAutoFit/>
          </a:bodyPr>
          <a:lstStyle/>
          <a:p>
            <a:pPr algn="ctr"/>
            <a:r>
              <a:rPr lang="en-US" sz="1400" b="1">
                <a:solidFill>
                  <a:srgbClr val="FEBA0A"/>
                </a:solidFill>
                <a:latin typeface="Calibri"/>
              </a:rPr>
              <a:t>First five Gen-3 ERCs awarded - Sept 2008</a:t>
            </a:r>
          </a:p>
        </p:txBody>
      </p:sp>
      <p:sp>
        <p:nvSpPr>
          <p:cNvPr id="2697" name="OTLSHAPE_M_d638a821b0764ec397cfa2ea8a9de76f_Date" hidden="1"/>
          <p:cNvSpPr txBox="1"/>
          <p:nvPr>
            <p:custDataLst>
              <p:tags r:id="rId103"/>
            </p:custDataLst>
          </p:nvPr>
        </p:nvSpPr>
        <p:spPr>
          <a:xfrm>
            <a:off x="10733574" y="4381500"/>
            <a:ext cx="0" cy="769441"/>
          </a:xfrm>
          <a:prstGeom prst="rect">
            <a:avLst/>
          </a:prstGeom>
          <a:noFill/>
        </p:spPr>
        <p:txBody>
          <a:bodyPr vert="horz" wrap="square" lIns="0" tIns="0" rIns="0" bIns="0" rtlCol="0" anchor="ctr" anchorCtr="0">
            <a:spAutoFit/>
          </a:bodyPr>
          <a:lstStyle/>
          <a:p>
            <a:pPr algn="ctr"/>
            <a:r>
              <a:rPr lang="en-US" sz="1000">
                <a:solidFill>
                  <a:schemeClr val="dk2"/>
                </a:solidFill>
                <a:latin typeface="Calibri"/>
              </a:rPr>
              <a:t>Sep 8</a:t>
            </a:r>
          </a:p>
        </p:txBody>
      </p:sp>
      <p:sp>
        <p:nvSpPr>
          <p:cNvPr id="2698" name="OTLSHAPE_M_d638a821b0764ec397cfa2ea8a9de76f_Shape"/>
          <p:cNvSpPr/>
          <p:nvPr>
            <p:custDataLst>
              <p:tags r:id="rId104"/>
            </p:custDataLst>
          </p:nvPr>
        </p:nvSpPr>
        <p:spPr>
          <a:xfrm>
            <a:off x="10625624" y="4127500"/>
            <a:ext cx="228600" cy="254000"/>
          </a:xfrm>
          <a:prstGeom prst="diamond">
            <a:avLst/>
          </a:prstGeom>
          <a:solidFill>
            <a:srgbClr val="FEBA0A"/>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9" name="OTLSHAPE_M_f02278467b704296b0e4fb9e2507b8b1_Title"/>
          <p:cNvSpPr txBox="1"/>
          <p:nvPr>
            <p:custDataLst>
              <p:tags r:id="rId105"/>
            </p:custDataLst>
          </p:nvPr>
        </p:nvSpPr>
        <p:spPr>
          <a:xfrm>
            <a:off x="13769750" y="4406900"/>
            <a:ext cx="635000" cy="341037"/>
          </a:xfrm>
          <a:prstGeom prst="rect">
            <a:avLst/>
          </a:prstGeom>
          <a:noFill/>
        </p:spPr>
        <p:txBody>
          <a:bodyPr vert="horz" wrap="square" lIns="0" tIns="0" rIns="0" bIns="0" rtlCol="0" anchor="ctr" anchorCtr="0">
            <a:noAutofit/>
          </a:bodyPr>
          <a:lstStyle/>
          <a:p>
            <a:r>
              <a:rPr lang="en-US" sz="1100" b="1">
                <a:solidFill>
                  <a:schemeClr val="dk1"/>
                </a:solidFill>
                <a:latin typeface="Calibri"/>
              </a:rPr>
              <a:t>NAE study conducted</a:t>
            </a:r>
          </a:p>
        </p:txBody>
      </p:sp>
      <p:sp>
        <p:nvSpPr>
          <p:cNvPr id="2700" name="OTLSHAPE_M_f02278467b704296b0e4fb9e2507b8b1_Date" hidden="1"/>
          <p:cNvSpPr txBox="1"/>
          <p:nvPr>
            <p:custDataLst>
              <p:tags r:id="rId106"/>
            </p:custDataLst>
          </p:nvPr>
        </p:nvSpPr>
        <p:spPr>
          <a:xfrm>
            <a:off x="13769750" y="4381500"/>
            <a:ext cx="0" cy="923330"/>
          </a:xfrm>
          <a:prstGeom prst="rect">
            <a:avLst/>
          </a:prstGeom>
          <a:noFill/>
        </p:spPr>
        <p:txBody>
          <a:bodyPr vert="horz" wrap="square" lIns="0" tIns="0" rIns="0" bIns="0" rtlCol="0" anchor="ctr" anchorCtr="0">
            <a:spAutoFit/>
          </a:bodyPr>
          <a:lstStyle/>
          <a:p>
            <a:r>
              <a:rPr lang="en-US" sz="1000">
                <a:solidFill>
                  <a:schemeClr val="dk2"/>
                </a:solidFill>
                <a:latin typeface="Calibri"/>
              </a:rPr>
              <a:t>Dec 16</a:t>
            </a:r>
          </a:p>
        </p:txBody>
      </p:sp>
      <p:sp>
        <p:nvSpPr>
          <p:cNvPr id="2701" name="OTLSHAPE_M_f02278467b704296b0e4fb9e2507b8b1_Shape"/>
          <p:cNvSpPr/>
          <p:nvPr>
            <p:custDataLst>
              <p:tags r:id="rId107"/>
            </p:custDataLst>
          </p:nvPr>
        </p:nvSpPr>
        <p:spPr>
          <a:xfrm rot="16200000">
            <a:off x="13636400" y="4501219"/>
            <a:ext cx="101600" cy="101600"/>
          </a:xfrm>
          <a:prstGeom prst="flowChartMerge">
            <a:avLst/>
          </a:prstGeom>
          <a:solidFill>
            <a:schemeClr val="dk1"/>
          </a:solidFill>
          <a:ln w="25400" cap="flat" cmpd="sng" algn="ctr">
            <a:noFill/>
            <a:prstDash val="solid"/>
          </a:ln>
          <a:effectLst/>
          <a:scene3d>
            <a:camera prst="orthographicFront"/>
            <a:lightRig rig="threePt" dir="t"/>
          </a:scene3d>
          <a:sp3d>
            <a:bevelT h="12700"/>
          </a:sp3d>
          <a:extLst>
            <a:ext uri="{91240B29-F687-4F45-9708-019B960494DF}">
              <a14:hiddenLine xmlns:a14="http://schemas.microsoft.com/office/drawing/2010/main" w="25400" cap="flat" cmpd="sng" algn="ctr">
                <a:solidFill>
                  <a:schemeClr val="accent1">
                    <a:shade val="50000"/>
                  </a:schemeClr>
                </a:solidFill>
                <a:prstDash val="solid"/>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731520" y="0"/>
            <a:ext cx="13167360" cy="1371600"/>
          </a:xfrm>
          <a:prstGeom prst="rect">
            <a:avLst/>
          </a:prstGeom>
        </p:spPr>
        <p:txBody>
          <a:bodyPr/>
          <a:lstStyle>
            <a:lvl1pPr algn="l" defTabSz="1304141" rtl="0" eaLnBrk="1" latinLnBrk="0" hangingPunct="1">
              <a:spcBef>
                <a:spcPct val="0"/>
              </a:spcBef>
              <a:buNone/>
              <a:defRPr sz="4900" b="0" kern="1200">
                <a:solidFill>
                  <a:srgbClr val="FFFF66"/>
                </a:solidFill>
                <a:latin typeface="Calibri"/>
                <a:ea typeface="+mj-ea"/>
                <a:cs typeface="Calibri"/>
              </a:defRPr>
            </a:lvl1pPr>
          </a:lstStyle>
          <a:p>
            <a:r>
              <a:rPr lang="en-US">
                <a:solidFill>
                  <a:srgbClr val="FFFF00"/>
                </a:solidFill>
              </a:rPr>
              <a:t>ERC Evolution Timeline</a:t>
            </a:r>
            <a:endParaRPr lang="en-US" dirty="0">
              <a:solidFill>
                <a:srgbClr val="FFFF00"/>
              </a:solidFill>
            </a:endParaRPr>
          </a:p>
        </p:txBody>
      </p:sp>
      <p:grpSp>
        <p:nvGrpSpPr>
          <p:cNvPr id="8" name="Group 7"/>
          <p:cNvGrpSpPr/>
          <p:nvPr/>
        </p:nvGrpSpPr>
        <p:grpSpPr>
          <a:xfrm>
            <a:off x="4130460" y="7025156"/>
            <a:ext cx="5599600" cy="492443"/>
            <a:chOff x="2204637" y="6840375"/>
            <a:chExt cx="5599600" cy="492443"/>
          </a:xfrm>
        </p:grpSpPr>
        <p:sp>
          <p:nvSpPr>
            <p:cNvPr id="5" name="Diamond 4"/>
            <p:cNvSpPr/>
            <p:nvPr/>
          </p:nvSpPr>
          <p:spPr>
            <a:xfrm>
              <a:off x="2204637" y="6910227"/>
              <a:ext cx="346913" cy="352741"/>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49474" y="6840375"/>
              <a:ext cx="1998726" cy="492443"/>
            </a:xfrm>
            <a:prstGeom prst="rect">
              <a:avLst/>
            </a:prstGeom>
            <a:noFill/>
          </p:spPr>
          <p:txBody>
            <a:bodyPr wrap="square" rtlCol="0">
              <a:spAutoFit/>
            </a:bodyPr>
            <a:lstStyle/>
            <a:p>
              <a:r>
                <a:rPr lang="en-US" dirty="0">
                  <a:solidFill>
                    <a:srgbClr val="FFC000"/>
                  </a:solidFill>
                </a:rPr>
                <a:t>= Milestone</a:t>
              </a:r>
            </a:p>
          </p:txBody>
        </p:sp>
        <p:sp>
          <p:nvSpPr>
            <p:cNvPr id="7" name="5-Point Star 6"/>
            <p:cNvSpPr/>
            <p:nvPr/>
          </p:nvSpPr>
          <p:spPr>
            <a:xfrm>
              <a:off x="5319146" y="6857996"/>
              <a:ext cx="494091" cy="457200"/>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5805511" y="6840375"/>
              <a:ext cx="1998726" cy="492443"/>
            </a:xfrm>
            <a:prstGeom prst="rect">
              <a:avLst/>
            </a:prstGeom>
            <a:noFill/>
          </p:spPr>
          <p:txBody>
            <a:bodyPr wrap="square" rtlCol="0">
              <a:spAutoFit/>
            </a:bodyPr>
            <a:lstStyle/>
            <a:p>
              <a:r>
                <a:rPr lang="en-US" dirty="0">
                  <a:solidFill>
                    <a:srgbClr val="C00000"/>
                  </a:solidFill>
                </a:rPr>
                <a:t>= Event</a:t>
              </a:r>
            </a:p>
          </p:txBody>
        </p:sp>
      </p:grpSp>
    </p:spTree>
    <p:custDataLst>
      <p:tags r:id="rId1"/>
    </p:custDataLst>
    <p:extLst>
      <p:ext uri="{BB962C8B-B14F-4D97-AF65-F5344CB8AC3E}">
        <p14:creationId xmlns:p14="http://schemas.microsoft.com/office/powerpoint/2010/main" val="1038861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Gen 1 to Gen 2 Major Changes (underlined)</a:t>
            </a:r>
          </a:p>
        </p:txBody>
      </p:sp>
      <p:sp>
        <p:nvSpPr>
          <p:cNvPr id="3" name="Content Placeholder 2"/>
          <p:cNvSpPr>
            <a:spLocks noGrp="1"/>
          </p:cNvSpPr>
          <p:nvPr>
            <p:ph idx="1"/>
          </p:nvPr>
        </p:nvSpPr>
        <p:spPr>
          <a:xfrm>
            <a:off x="762000" y="1219200"/>
            <a:ext cx="13167360" cy="5827396"/>
          </a:xfrm>
        </p:spPr>
        <p:txBody>
          <a:bodyPr>
            <a:noAutofit/>
          </a:bodyPr>
          <a:lstStyle/>
          <a:p>
            <a:r>
              <a:rPr lang="en-US" sz="2800" u="sng" dirty="0"/>
              <a:t>At least one academic core partner required from 1998 on</a:t>
            </a:r>
          </a:p>
          <a:p>
            <a:r>
              <a:rPr lang="en-US" sz="2800" u="sng" dirty="0"/>
              <a:t>Guiding strategic vision</a:t>
            </a:r>
            <a:r>
              <a:rPr lang="en-US" sz="2800" dirty="0"/>
              <a:t> for transforming engineered systems and developing a globally competitive and diverse engineering workforce</a:t>
            </a:r>
          </a:p>
          <a:p>
            <a:r>
              <a:rPr lang="en-US" sz="2800" u="sng" dirty="0"/>
              <a:t>Strategic plans</a:t>
            </a:r>
            <a:r>
              <a:rPr lang="en-US" sz="2800" dirty="0"/>
              <a:t> for research, education, and diversity to realize the vision</a:t>
            </a:r>
          </a:p>
          <a:p>
            <a:r>
              <a:rPr lang="en-US" sz="2800" dirty="0"/>
              <a:t>Cross-disciplinary research program from discovery to </a:t>
            </a:r>
            <a:r>
              <a:rPr lang="en-US" sz="2800" u="sng" dirty="0"/>
              <a:t>innovation </a:t>
            </a:r>
          </a:p>
          <a:p>
            <a:r>
              <a:rPr lang="en-US" sz="2800" dirty="0"/>
              <a:t>Education program </a:t>
            </a:r>
            <a:r>
              <a:rPr lang="en-US" sz="2800" u="sng" dirty="0"/>
              <a:t>integrating research and education</a:t>
            </a:r>
          </a:p>
          <a:p>
            <a:r>
              <a:rPr lang="en-US" sz="2800" u="sng" dirty="0"/>
              <a:t>Outreach to precollege and other university students and teachers/faculty</a:t>
            </a:r>
            <a:endParaRPr lang="en-US" sz="2800" dirty="0"/>
          </a:p>
          <a:p>
            <a:r>
              <a:rPr lang="en-US" sz="2800" u="sng" dirty="0"/>
              <a:t>Partnership with industry</a:t>
            </a:r>
            <a:r>
              <a:rPr lang="en-US" sz="2800" dirty="0"/>
              <a:t> to formulate and evolve the strategic plan, strengthen research and education, speed technology transfer</a:t>
            </a:r>
          </a:p>
          <a:p>
            <a:r>
              <a:rPr lang="en-US" sz="2800" u="sng" dirty="0"/>
              <a:t>Leadership infrastructure</a:t>
            </a:r>
            <a:r>
              <a:rPr lang="en-US" sz="2800" dirty="0"/>
              <a:t>, cohesive interdisciplinary team, management systems</a:t>
            </a:r>
          </a:p>
          <a:p>
            <a:r>
              <a:rPr lang="en-US" sz="2800" u="sng" dirty="0"/>
              <a:t>Cross-institutional commitment</a:t>
            </a:r>
            <a:r>
              <a:rPr lang="en-US" sz="2800" dirty="0"/>
              <a:t> to facilitate and foster the interdisciplinary culture and diversity of the ERC</a:t>
            </a:r>
          </a:p>
        </p:txBody>
      </p:sp>
      <p:sp>
        <p:nvSpPr>
          <p:cNvPr id="4" name="Slide Number Placeholder 3"/>
          <p:cNvSpPr>
            <a:spLocks noGrp="1"/>
          </p:cNvSpPr>
          <p:nvPr>
            <p:ph type="sldNum" sz="quarter" idx="4"/>
          </p:nvPr>
        </p:nvSpPr>
        <p:spPr/>
        <p:txBody>
          <a:bodyPr/>
          <a:lstStyle/>
          <a:p>
            <a:fld id="{B6947720-F58D-43DD-9796-C804A23AF23D}" type="slidenum">
              <a:rPr lang="en-US" smtClean="0"/>
              <a:pPr/>
              <a:t>12</a:t>
            </a:fld>
            <a:endParaRPr lang="en-US" dirty="0"/>
          </a:p>
        </p:txBody>
      </p:sp>
    </p:spTree>
    <p:extLst>
      <p:ext uri="{BB962C8B-B14F-4D97-AF65-F5344CB8AC3E}">
        <p14:creationId xmlns:p14="http://schemas.microsoft.com/office/powerpoint/2010/main" val="541869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Gen 2 to Gen 3 Major Changes</a:t>
            </a:r>
          </a:p>
        </p:txBody>
      </p:sp>
      <p:sp>
        <p:nvSpPr>
          <p:cNvPr id="4" name="Slide Number Placeholder 3"/>
          <p:cNvSpPr>
            <a:spLocks noGrp="1"/>
          </p:cNvSpPr>
          <p:nvPr>
            <p:ph type="sldNum" sz="quarter" idx="4"/>
          </p:nvPr>
        </p:nvSpPr>
        <p:spPr/>
        <p:txBody>
          <a:bodyPr/>
          <a:lstStyle/>
          <a:p>
            <a:fld id="{B6947720-F58D-43DD-9796-C804A23AF23D}" type="slidenum">
              <a:rPr lang="en-US" smtClean="0">
                <a:solidFill>
                  <a:prstClr val="white"/>
                </a:solidFill>
              </a:rPr>
              <a:pPr/>
              <a:t>13</a:t>
            </a:fld>
            <a:endParaRPr lang="en-US" dirty="0">
              <a:solidFill>
                <a:prstClr val="white"/>
              </a:solidFill>
            </a:endParaRPr>
          </a:p>
        </p:txBody>
      </p:sp>
      <p:sp>
        <p:nvSpPr>
          <p:cNvPr id="5" name="Rectangle 3"/>
          <p:cNvSpPr>
            <a:spLocks noGrp="1" noChangeArrowheads="1"/>
          </p:cNvSpPr>
          <p:nvPr>
            <p:ph idx="1"/>
          </p:nvPr>
        </p:nvSpPr>
        <p:spPr/>
        <p:txBody>
          <a:bodyPr/>
          <a:lstStyle/>
          <a:p>
            <a:pPr eaLnBrk="1" hangingPunct="1">
              <a:lnSpc>
                <a:spcPct val="80000"/>
              </a:lnSpc>
              <a:buClr>
                <a:schemeClr val="tx2"/>
              </a:buClr>
              <a:buSzPct val="50000"/>
              <a:buFont typeface="Times New Roman" pitchFamily="1" charset="0"/>
              <a:buNone/>
              <a:defRPr/>
            </a:pPr>
            <a:r>
              <a:rPr lang="en-US" sz="3600" b="1" dirty="0">
                <a:effectLst>
                  <a:outerShdw blurRad="38100" dist="38100" dir="2700000" algn="tl">
                    <a:srgbClr val="000000"/>
                  </a:outerShdw>
                </a:effectLst>
                <a:latin typeface="Calibri" panose="020F0502020204030204" pitchFamily="34" charset="0"/>
              </a:rPr>
              <a:t>Gen-3 ERCs bridge discovery to innovation</a:t>
            </a:r>
            <a:r>
              <a:rPr lang="en-US" sz="3600" b="1" dirty="0">
                <a:solidFill>
                  <a:srgbClr val="C00000"/>
                </a:solidFill>
                <a:effectLst>
                  <a:outerShdw blurRad="38100" dist="38100" dir="2700000" algn="tl">
                    <a:srgbClr val="000000"/>
                  </a:outerShdw>
                </a:effectLst>
                <a:latin typeface="Calibri" panose="020F0502020204030204" pitchFamily="34" charset="0"/>
              </a:rPr>
              <a:t> </a:t>
            </a:r>
            <a:r>
              <a:rPr lang="en-US" sz="3600" b="1" dirty="0">
                <a:effectLst>
                  <a:outerShdw blurRad="38100" dist="38100" dir="2700000" algn="tl">
                    <a:srgbClr val="000000"/>
                  </a:outerShdw>
                </a:effectLst>
                <a:latin typeface="Calibri" panose="020F0502020204030204" pitchFamily="34" charset="0"/>
              </a:rPr>
              <a:t>by expanding the ERC culture to:</a:t>
            </a:r>
            <a:r>
              <a:rPr lang="en-US" sz="3600" dirty="0">
                <a:effectLst>
                  <a:outerShdw blurRad="38100" dist="38100" dir="2700000" algn="tl">
                    <a:srgbClr val="000000"/>
                  </a:outerShdw>
                </a:effectLst>
                <a:latin typeface="Calibri" panose="020F0502020204030204" pitchFamily="34" charset="0"/>
              </a:rPr>
              <a:t> </a:t>
            </a:r>
          </a:p>
          <a:p>
            <a:pPr eaLnBrk="1" hangingPunct="1">
              <a:lnSpc>
                <a:spcPct val="80000"/>
              </a:lnSpc>
              <a:buSzPct val="50000"/>
              <a:buFont typeface="Monotype Sorts" pitchFamily="1" charset="2"/>
              <a:buChar char="l"/>
              <a:defRPr/>
            </a:pPr>
            <a:r>
              <a:rPr lang="en-US" sz="3600" dirty="0">
                <a:effectLst>
                  <a:outerShdw blurRad="38100" dist="38100" dir="2700000" algn="tl">
                    <a:srgbClr val="000000"/>
                  </a:outerShdw>
                </a:effectLst>
                <a:latin typeface="Calibri" panose="020F0502020204030204" pitchFamily="34" charset="0"/>
              </a:rPr>
              <a:t>Support </a:t>
            </a:r>
            <a:r>
              <a:rPr lang="en-US" sz="3600" u="sng" dirty="0">
                <a:effectLst>
                  <a:outerShdw blurRad="38100" dist="38100" dir="2700000" algn="tl">
                    <a:srgbClr val="000000"/>
                  </a:outerShdw>
                </a:effectLst>
                <a:latin typeface="Calibri" panose="020F0502020204030204" pitchFamily="34" charset="0"/>
              </a:rPr>
              <a:t>translational research with small firms </a:t>
            </a:r>
            <a:r>
              <a:rPr lang="en-US" sz="3600" dirty="0">
                <a:effectLst>
                  <a:outerShdw blurRad="38100" dist="38100" dir="2700000" algn="tl">
                    <a:srgbClr val="000000"/>
                  </a:outerShdw>
                </a:effectLst>
                <a:latin typeface="Calibri" panose="020F0502020204030204" pitchFamily="34" charset="0"/>
              </a:rPr>
              <a:t>to speed innovation</a:t>
            </a:r>
            <a:endParaRPr lang="en-US" sz="3600" b="1" dirty="0">
              <a:solidFill>
                <a:srgbClr val="C00000"/>
              </a:solidFill>
              <a:effectLst>
                <a:outerShdw blurRad="38100" dist="38100" dir="2700000" algn="tl">
                  <a:srgbClr val="000000"/>
                </a:outerShdw>
              </a:effectLst>
              <a:latin typeface="Calibri" panose="020F0502020204030204" pitchFamily="34" charset="0"/>
            </a:endParaRPr>
          </a:p>
          <a:p>
            <a:pPr eaLnBrk="1" hangingPunct="1">
              <a:lnSpc>
                <a:spcPct val="80000"/>
              </a:lnSpc>
              <a:buSzPct val="50000"/>
              <a:buFont typeface="Monotype Sorts" pitchFamily="1" charset="2"/>
              <a:buChar char="l"/>
              <a:defRPr/>
            </a:pPr>
            <a:r>
              <a:rPr lang="en-US" sz="3600" u="sng" dirty="0">
                <a:effectLst>
                  <a:outerShdw blurRad="38100" dist="38100" dir="2700000" algn="tl">
                    <a:srgbClr val="000000"/>
                  </a:outerShdw>
                </a:effectLst>
                <a:latin typeface="Calibri" panose="020F0502020204030204" pitchFamily="34" charset="0"/>
              </a:rPr>
              <a:t>Partner with economic development organizations </a:t>
            </a:r>
            <a:r>
              <a:rPr lang="en-US" sz="3600" dirty="0">
                <a:effectLst>
                  <a:outerShdw blurRad="38100" dist="38100" dir="2700000" algn="tl">
                    <a:srgbClr val="000000"/>
                  </a:outerShdw>
                </a:effectLst>
                <a:latin typeface="Calibri" panose="020F0502020204030204" pitchFamily="34" charset="0"/>
              </a:rPr>
              <a:t>to foster entrepreneurship</a:t>
            </a:r>
          </a:p>
          <a:p>
            <a:pPr eaLnBrk="1" hangingPunct="1">
              <a:lnSpc>
                <a:spcPct val="80000"/>
              </a:lnSpc>
              <a:buSzPct val="50000"/>
              <a:buFont typeface="Monotype Sorts" pitchFamily="1" charset="2"/>
              <a:buChar char="l"/>
              <a:defRPr/>
            </a:pPr>
            <a:r>
              <a:rPr lang="en-US" sz="3600" dirty="0">
                <a:effectLst>
                  <a:outerShdw blurRad="38100" dist="38100" dir="2700000" algn="tl">
                    <a:srgbClr val="000000"/>
                  </a:outerShdw>
                </a:effectLst>
                <a:latin typeface="Calibri" panose="020F0502020204030204" pitchFamily="34" charset="0"/>
              </a:rPr>
              <a:t>Develop engineers who are </a:t>
            </a:r>
            <a:r>
              <a:rPr lang="en-US" sz="3600" u="sng" dirty="0">
                <a:effectLst>
                  <a:outerShdw blurRad="38100" dist="38100" dir="2700000" algn="tl">
                    <a:srgbClr val="000000"/>
                  </a:outerShdw>
                </a:effectLst>
                <a:latin typeface="Calibri" panose="020F0502020204030204" pitchFamily="34" charset="0"/>
              </a:rPr>
              <a:t>more creative &amp; innovative </a:t>
            </a:r>
          </a:p>
          <a:p>
            <a:pPr eaLnBrk="1" hangingPunct="1">
              <a:lnSpc>
                <a:spcPct val="80000"/>
              </a:lnSpc>
              <a:buSzPct val="50000"/>
              <a:buFont typeface="Monotype Sorts" pitchFamily="1" charset="2"/>
              <a:buChar char="l"/>
              <a:defRPr/>
            </a:pPr>
            <a:r>
              <a:rPr lang="en-US" sz="3600" u="sng" dirty="0">
                <a:effectLst>
                  <a:outerShdw blurRad="38100" dist="38100" dir="2700000" algn="tl">
                    <a:srgbClr val="000000"/>
                  </a:outerShdw>
                </a:effectLst>
                <a:latin typeface="Calibri" panose="020F0502020204030204" pitchFamily="34" charset="0"/>
              </a:rPr>
              <a:t>Partner with foreign universities </a:t>
            </a:r>
            <a:r>
              <a:rPr lang="en-US" sz="3600" dirty="0">
                <a:effectLst>
                  <a:outerShdw blurRad="38100" dist="38100" dir="2700000" algn="tl">
                    <a:srgbClr val="000000"/>
                  </a:outerShdw>
                </a:effectLst>
                <a:latin typeface="Calibri" panose="020F0502020204030204" pitchFamily="34" charset="0"/>
              </a:rPr>
              <a:t>to provide cross-cultural, global research and education experiences</a:t>
            </a:r>
          </a:p>
          <a:p>
            <a:pPr eaLnBrk="1" hangingPunct="1">
              <a:lnSpc>
                <a:spcPct val="80000"/>
              </a:lnSpc>
              <a:buSzPct val="50000"/>
              <a:buFont typeface="Monotype Sorts" pitchFamily="1" charset="2"/>
              <a:buChar char="l"/>
              <a:defRPr/>
            </a:pPr>
            <a:r>
              <a:rPr lang="en-US" sz="3600" u="sng" dirty="0">
                <a:effectLst>
                  <a:outerShdw blurRad="38100" dist="38100" dir="2700000" algn="tl">
                    <a:srgbClr val="000000"/>
                  </a:outerShdw>
                </a:effectLst>
                <a:latin typeface="Calibri" panose="020F0502020204030204" pitchFamily="34" charset="0"/>
              </a:rPr>
              <a:t>Establish long-term pre-college partnerships </a:t>
            </a:r>
            <a:r>
              <a:rPr lang="en-US" sz="3600" dirty="0">
                <a:effectLst>
                  <a:outerShdw blurRad="38100" dist="38100" dir="2700000" algn="tl">
                    <a:srgbClr val="000000"/>
                  </a:outerShdw>
                </a:effectLst>
                <a:latin typeface="Calibri" panose="020F0502020204030204" pitchFamily="34" charset="0"/>
              </a:rPr>
              <a:t>to attract young students to engineering</a:t>
            </a:r>
          </a:p>
          <a:p>
            <a:pPr eaLnBrk="1" hangingPunct="1">
              <a:buFont typeface="Wingdings" pitchFamily="1" charset="2"/>
              <a:buChar char="u"/>
              <a:defRPr/>
            </a:pPr>
            <a:endParaRPr lang="en-US" sz="2400" dirty="0">
              <a:effectLst>
                <a:outerShdw blurRad="38100" dist="38100" dir="2700000" algn="tl">
                  <a:srgbClr val="000000"/>
                </a:outerShdw>
              </a:effectLst>
              <a:ea typeface="+mn-ea"/>
            </a:endParaRPr>
          </a:p>
        </p:txBody>
      </p:sp>
    </p:spTree>
    <p:extLst>
      <p:ext uri="{BB962C8B-B14F-4D97-AF65-F5344CB8AC3E}">
        <p14:creationId xmlns:p14="http://schemas.microsoft.com/office/powerpoint/2010/main" val="80200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00"/>
                </a:solidFill>
              </a:rPr>
              <a:t>Current ERC Solicitation (NSF 15-589)</a:t>
            </a:r>
          </a:p>
        </p:txBody>
      </p:sp>
      <p:sp>
        <p:nvSpPr>
          <p:cNvPr id="5" name="Content Placeholder 4"/>
          <p:cNvSpPr>
            <a:spLocks noGrp="1"/>
          </p:cNvSpPr>
          <p:nvPr>
            <p:ph idx="1"/>
          </p:nvPr>
        </p:nvSpPr>
        <p:spPr>
          <a:xfrm>
            <a:off x="1296352" y="2057400"/>
            <a:ext cx="12037695" cy="5267324"/>
          </a:xfrm>
        </p:spPr>
        <p:txBody>
          <a:bodyPr>
            <a:normAutofit fontScale="77500" lnSpcReduction="20000"/>
          </a:bodyPr>
          <a:lstStyle/>
          <a:p>
            <a:pPr>
              <a:buClr>
                <a:schemeClr val="bg1"/>
              </a:buClr>
              <a:buFont typeface="Wingdings" panose="05000000000000000000" pitchFamily="2" charset="2"/>
              <a:buChar char="Ø"/>
            </a:pPr>
            <a:r>
              <a:rPr lang="en-US" b="1" i="1" dirty="0"/>
              <a:t> What is the compelling new idea and how does it relate to national needs?</a:t>
            </a:r>
            <a:r>
              <a:rPr lang="en-US" b="1" dirty="0"/>
              <a:t> </a:t>
            </a:r>
          </a:p>
          <a:p>
            <a:pPr>
              <a:buClr>
                <a:schemeClr val="bg1"/>
              </a:buClr>
              <a:buFont typeface="Wingdings" panose="05000000000000000000" pitchFamily="2" charset="2"/>
              <a:buChar char="Ø"/>
            </a:pPr>
            <a:endParaRPr lang="en-US" b="1" dirty="0"/>
          </a:p>
          <a:p>
            <a:pPr>
              <a:buClr>
                <a:schemeClr val="bg1"/>
              </a:buClr>
              <a:buFont typeface="Wingdings" panose="05000000000000000000" pitchFamily="2" charset="2"/>
              <a:buChar char="Ø"/>
            </a:pPr>
            <a:r>
              <a:rPr lang="en-US" b="1" i="1" dirty="0"/>
              <a:t> Why is a center necessary to tackle the idea?</a:t>
            </a:r>
            <a:r>
              <a:rPr lang="en-US" b="1" dirty="0"/>
              <a:t> </a:t>
            </a:r>
          </a:p>
          <a:p>
            <a:pPr>
              <a:buClr>
                <a:schemeClr val="bg1"/>
              </a:buClr>
              <a:buFont typeface="Wingdings" panose="05000000000000000000" pitchFamily="2" charset="2"/>
              <a:buChar char="Ø"/>
            </a:pPr>
            <a:endParaRPr lang="en-US" b="1" dirty="0"/>
          </a:p>
          <a:p>
            <a:pPr>
              <a:buClr>
                <a:schemeClr val="bg1"/>
              </a:buClr>
              <a:buFont typeface="Wingdings" panose="05000000000000000000" pitchFamily="2" charset="2"/>
              <a:buChar char="Ø"/>
            </a:pPr>
            <a:r>
              <a:rPr lang="en-US" b="1" i="1" dirty="0"/>
              <a:t> How will the ERC's infrastructure integrate and implement research, workforce development and innovation ecosystem development efforts to achieve its vision?</a:t>
            </a:r>
            <a:r>
              <a:rPr lang="en-US" b="1" dirty="0"/>
              <a:t> </a:t>
            </a:r>
          </a:p>
          <a:p>
            <a:pPr marL="0" indent="0">
              <a:buClr>
                <a:schemeClr val="bg1"/>
              </a:buClr>
              <a:buNone/>
            </a:pPr>
            <a:endParaRPr lang="en-US" dirty="0"/>
          </a:p>
        </p:txBody>
      </p:sp>
      <p:sp>
        <p:nvSpPr>
          <p:cNvPr id="2" name="Date Placeholder 1"/>
          <p:cNvSpPr>
            <a:spLocks noGrp="1"/>
          </p:cNvSpPr>
          <p:nvPr>
            <p:ph type="dt" sz="half" idx="4294967295"/>
          </p:nvPr>
        </p:nvSpPr>
        <p:spPr>
          <a:xfrm>
            <a:off x="9692640" y="7627621"/>
            <a:ext cx="2560320" cy="438150"/>
          </a:xfrm>
          <a:prstGeom prst="rect">
            <a:avLst/>
          </a:prstGeom>
        </p:spPr>
        <p:txBody>
          <a:bodyPr/>
          <a:lstStyle/>
          <a:p>
            <a:pPr>
              <a:defRPr/>
            </a:pPr>
            <a:fld id="{4F1090E5-6581-48F0-B9BB-733ED47B1E36}" type="datetime4">
              <a:rPr lang="en-US" smtClean="0"/>
              <a:t>May 11, 2020</a:t>
            </a:fld>
            <a:endParaRPr lang="en-US" dirty="0"/>
          </a:p>
        </p:txBody>
      </p:sp>
      <p:sp>
        <p:nvSpPr>
          <p:cNvPr id="3" name="Slide Number Placeholder 2"/>
          <p:cNvSpPr>
            <a:spLocks noGrp="1"/>
          </p:cNvSpPr>
          <p:nvPr>
            <p:ph type="sldNum" sz="quarter" idx="4294967295"/>
          </p:nvPr>
        </p:nvSpPr>
        <p:spPr>
          <a:xfrm>
            <a:off x="2377440" y="7627621"/>
            <a:ext cx="914400" cy="438150"/>
          </a:xfrm>
          <a:prstGeom prst="rect">
            <a:avLst/>
          </a:prstGeom>
        </p:spPr>
        <p:txBody>
          <a:bodyPr/>
          <a:lstStyle/>
          <a:p>
            <a:pPr>
              <a:defRPr/>
            </a:pPr>
            <a:fld id="{0029BBFF-4DB7-4C5C-BEDE-404C36BE330F}" type="slidenum">
              <a:rPr lang="en-US" smtClean="0"/>
              <a:pPr>
                <a:defRPr/>
              </a:pPr>
              <a:t>14</a:t>
            </a:fld>
            <a:endParaRPr lang="en-US" dirty="0"/>
          </a:p>
        </p:txBody>
      </p:sp>
    </p:spTree>
    <p:extLst>
      <p:ext uri="{BB962C8B-B14F-4D97-AF65-F5344CB8AC3E}">
        <p14:creationId xmlns:p14="http://schemas.microsoft.com/office/powerpoint/2010/main" val="184925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ERC Program Evaluations and Reports</a:t>
            </a:r>
          </a:p>
        </p:txBody>
      </p:sp>
      <p:sp>
        <p:nvSpPr>
          <p:cNvPr id="3" name="Content Placeholder 2"/>
          <p:cNvSpPr>
            <a:spLocks noGrp="1"/>
          </p:cNvSpPr>
          <p:nvPr>
            <p:ph idx="1"/>
          </p:nvPr>
        </p:nvSpPr>
        <p:spPr/>
        <p:txBody>
          <a:bodyPr>
            <a:normAutofit fontScale="62500" lnSpcReduction="20000"/>
          </a:bodyPr>
          <a:lstStyle/>
          <a:p>
            <a:pPr marL="0" indent="0">
              <a:buNone/>
            </a:pPr>
            <a:r>
              <a:rPr lang="en-US" sz="4800" u="sng" dirty="0"/>
              <a:t>General</a:t>
            </a:r>
            <a:endParaRPr lang="en-US" sz="4800" dirty="0"/>
          </a:p>
          <a:p>
            <a:pPr lvl="0"/>
            <a:r>
              <a:rPr lang="en-US" sz="4800" dirty="0"/>
              <a:t>2007 Annual Meeting Report: Designing the Future ERC</a:t>
            </a:r>
          </a:p>
          <a:p>
            <a:pPr lvl="0"/>
            <a:r>
              <a:rPr lang="en-US" sz="4800" dirty="0"/>
              <a:t>Post-Graduation Status of Engineering Research Centers - 2010    </a:t>
            </a:r>
          </a:p>
          <a:p>
            <a:pPr lvl="0"/>
            <a:r>
              <a:rPr lang="en-US" sz="4800" dirty="0"/>
              <a:t>Engineering Research Centers 2005-2006 Program Report</a:t>
            </a:r>
          </a:p>
          <a:p>
            <a:pPr lvl="0"/>
            <a:r>
              <a:rPr lang="en-US" sz="4800" dirty="0"/>
              <a:t>Designing the Future Generation of NSF Engineering Research Centers: Insights from Worldwide Practice (report of the Science and Technology Policy Institute, 2007)</a:t>
            </a:r>
          </a:p>
          <a:p>
            <a:pPr lvl="0"/>
            <a:r>
              <a:rPr lang="en-US" sz="4800" dirty="0"/>
              <a:t>The Impact of Engineering Research Centers on Institutional and Cultural Change in Participating Universities, 2001</a:t>
            </a:r>
          </a:p>
          <a:p>
            <a:pPr lvl="0"/>
            <a:r>
              <a:rPr lang="en-US" sz="4800" dirty="0"/>
              <a:t>Documenting Center Graduation Paths, 2000</a:t>
            </a:r>
          </a:p>
          <a:p>
            <a:pPr lvl="0"/>
            <a:r>
              <a:rPr lang="en-US" sz="4800" dirty="0"/>
              <a:t>The ERC Program: An Assessment of Outcomes and Benefits, 1997</a:t>
            </a:r>
          </a:p>
          <a:p>
            <a:pPr marL="652059" lvl="1" indent="0">
              <a:buNone/>
            </a:pPr>
            <a:endParaRPr lang="en-US" dirty="0"/>
          </a:p>
          <a:p>
            <a:pPr lvl="1"/>
            <a:endParaRPr lang="en-US" dirty="0"/>
          </a:p>
        </p:txBody>
      </p:sp>
      <p:sp>
        <p:nvSpPr>
          <p:cNvPr id="4" name="Slide Number Placeholder 3"/>
          <p:cNvSpPr>
            <a:spLocks noGrp="1"/>
          </p:cNvSpPr>
          <p:nvPr>
            <p:ph type="sldNum" sz="quarter" idx="4"/>
          </p:nvPr>
        </p:nvSpPr>
        <p:spPr/>
        <p:txBody>
          <a:bodyPr/>
          <a:lstStyle/>
          <a:p>
            <a:fld id="{B6947720-F58D-43DD-9796-C804A23AF23D}" type="slidenum">
              <a:rPr lang="en-US" smtClean="0"/>
              <a:pPr/>
              <a:t>15</a:t>
            </a:fld>
            <a:endParaRPr lang="en-US" dirty="0"/>
          </a:p>
        </p:txBody>
      </p:sp>
    </p:spTree>
    <p:extLst>
      <p:ext uri="{BB962C8B-B14F-4D97-AF65-F5344CB8AC3E}">
        <p14:creationId xmlns:p14="http://schemas.microsoft.com/office/powerpoint/2010/main" val="193124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ERC Program Evaluations and Reports</a:t>
            </a:r>
          </a:p>
        </p:txBody>
      </p:sp>
      <p:sp>
        <p:nvSpPr>
          <p:cNvPr id="3" name="Content Placeholder 2"/>
          <p:cNvSpPr>
            <a:spLocks noGrp="1"/>
          </p:cNvSpPr>
          <p:nvPr>
            <p:ph idx="1"/>
          </p:nvPr>
        </p:nvSpPr>
        <p:spPr/>
        <p:txBody>
          <a:bodyPr>
            <a:normAutofit fontScale="55000" lnSpcReduction="20000"/>
          </a:bodyPr>
          <a:lstStyle/>
          <a:p>
            <a:pPr marL="0" indent="0">
              <a:buNone/>
            </a:pPr>
            <a:r>
              <a:rPr lang="en-US" sz="5100" u="sng" dirty="0"/>
              <a:t>Education &amp; Workforce Development</a:t>
            </a:r>
            <a:endParaRPr lang="en-US" sz="5100" dirty="0"/>
          </a:p>
          <a:p>
            <a:r>
              <a:rPr lang="en-US" sz="5100" dirty="0"/>
              <a:t>Undergraduate and Graduate Education Activities of Current Engineering Research Centers - 2006</a:t>
            </a:r>
          </a:p>
          <a:p>
            <a:r>
              <a:rPr lang="en-US" sz="5100" dirty="0"/>
              <a:t>Post-graduation Status of ERC Education Programs – 2002</a:t>
            </a:r>
          </a:p>
          <a:p>
            <a:pPr marL="0" indent="0">
              <a:buNone/>
            </a:pPr>
            <a:endParaRPr lang="en-US" sz="5100" dirty="0"/>
          </a:p>
          <a:p>
            <a:pPr marL="0" indent="0">
              <a:buNone/>
            </a:pPr>
            <a:r>
              <a:rPr lang="en-US" sz="5100" u="sng" dirty="0"/>
              <a:t>Innovation &amp; Industrial Collaboration</a:t>
            </a:r>
            <a:endParaRPr lang="en-US" sz="5100" dirty="0"/>
          </a:p>
          <a:p>
            <a:r>
              <a:rPr lang="en-US" sz="5100" dirty="0"/>
              <a:t>IAB Role in ERCs: A SWOT - 2012</a:t>
            </a:r>
          </a:p>
          <a:p>
            <a:r>
              <a:rPr lang="en-US" sz="5100" dirty="0"/>
              <a:t>Innovations: ERC-Generated Commercialized Products, Processes, and Startups - 2010</a:t>
            </a:r>
          </a:p>
          <a:p>
            <a:r>
              <a:rPr lang="en-US" sz="5100" dirty="0"/>
              <a:t>Engineering Innovation: Strategic Planning in NSF-funded ERCs - 2007</a:t>
            </a:r>
          </a:p>
          <a:p>
            <a:r>
              <a:rPr lang="en-US" sz="5100" dirty="0"/>
              <a:t>The Economic Impact on Georgia of Georgia Tech’s Packaging Research Center - 2004    </a:t>
            </a:r>
          </a:p>
          <a:p>
            <a:r>
              <a:rPr lang="en-US" sz="5100" dirty="0"/>
              <a:t>The Impact o</a:t>
            </a:r>
            <a:r>
              <a:rPr lang="en-US" sz="4800" dirty="0"/>
              <a:t>n Industry of Interaction with Engineering Research Centers - 2004</a:t>
            </a:r>
            <a:endParaRPr lang="en-US" dirty="0"/>
          </a:p>
          <a:p>
            <a:pPr lvl="1"/>
            <a:endParaRPr lang="en-US" dirty="0"/>
          </a:p>
        </p:txBody>
      </p:sp>
      <p:sp>
        <p:nvSpPr>
          <p:cNvPr id="4" name="Slide Number Placeholder 3"/>
          <p:cNvSpPr>
            <a:spLocks noGrp="1"/>
          </p:cNvSpPr>
          <p:nvPr>
            <p:ph type="sldNum" sz="quarter" idx="4"/>
          </p:nvPr>
        </p:nvSpPr>
        <p:spPr/>
        <p:txBody>
          <a:bodyPr/>
          <a:lstStyle/>
          <a:p>
            <a:fld id="{B6947720-F58D-43DD-9796-C804A23AF23D}"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247937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Key Issues – General ERC Operations</a:t>
            </a:r>
          </a:p>
        </p:txBody>
      </p:sp>
      <p:sp>
        <p:nvSpPr>
          <p:cNvPr id="3" name="Content Placeholder 2"/>
          <p:cNvSpPr>
            <a:spLocks noGrp="1"/>
          </p:cNvSpPr>
          <p:nvPr>
            <p:ph idx="1"/>
          </p:nvPr>
        </p:nvSpPr>
        <p:spPr/>
        <p:txBody>
          <a:bodyPr/>
          <a:lstStyle/>
          <a:p>
            <a:r>
              <a:rPr lang="en-US" dirty="0"/>
              <a:t>Let’s see what emerges here from recent years (e.g., GEN 3 only)</a:t>
            </a:r>
          </a:p>
          <a:p>
            <a:r>
              <a:rPr lang="en-US" dirty="0"/>
              <a:t>If need be you can have up to two slides for each category (R, E&amp;W, I&amp;I)</a:t>
            </a:r>
          </a:p>
          <a:p>
            <a:r>
              <a:rPr lang="en-US" dirty="0"/>
              <a:t>Call my cell 972-672-4450 if you need anything</a:t>
            </a:r>
          </a:p>
        </p:txBody>
      </p:sp>
      <p:sp>
        <p:nvSpPr>
          <p:cNvPr id="4" name="Slide Number Placeholder 3"/>
          <p:cNvSpPr>
            <a:spLocks noGrp="1"/>
          </p:cNvSpPr>
          <p:nvPr>
            <p:ph type="sldNum" sz="quarter" idx="4"/>
          </p:nvPr>
        </p:nvSpPr>
        <p:spPr/>
        <p:txBody>
          <a:bodyPr/>
          <a:lstStyle/>
          <a:p>
            <a:fld id="{B6947720-F58D-43DD-9796-C804A23AF23D}" type="slidenum">
              <a:rPr lang="en-US" smtClean="0"/>
              <a:pPr/>
              <a:t>17</a:t>
            </a:fld>
            <a:endParaRPr lang="en-US" dirty="0"/>
          </a:p>
        </p:txBody>
      </p:sp>
    </p:spTree>
    <p:extLst>
      <p:ext uri="{BB962C8B-B14F-4D97-AF65-F5344CB8AC3E}">
        <p14:creationId xmlns:p14="http://schemas.microsoft.com/office/powerpoint/2010/main" val="56928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Key Issues – General ERC Operations</a:t>
            </a:r>
          </a:p>
        </p:txBody>
      </p:sp>
      <p:sp>
        <p:nvSpPr>
          <p:cNvPr id="3" name="Content Placeholder 2"/>
          <p:cNvSpPr>
            <a:spLocks noGrp="1"/>
          </p:cNvSpPr>
          <p:nvPr>
            <p:ph idx="1"/>
          </p:nvPr>
        </p:nvSpPr>
        <p:spPr/>
        <p:txBody>
          <a:bodyPr/>
          <a:lstStyle/>
          <a:p>
            <a:r>
              <a:rPr lang="en-US" dirty="0"/>
              <a:t>Let’s see what emerges here from recent years (e.g., GEN 3 only)</a:t>
            </a:r>
          </a:p>
          <a:p>
            <a:r>
              <a:rPr lang="en-US" dirty="0"/>
              <a:t>If need be you can have up to two slides for each category (R, E&amp;W, I&amp;I)</a:t>
            </a:r>
          </a:p>
          <a:p>
            <a:r>
              <a:rPr lang="en-US" dirty="0"/>
              <a:t>Call my cell 972-672-4450 if you need anything</a:t>
            </a:r>
          </a:p>
        </p:txBody>
      </p:sp>
      <p:sp>
        <p:nvSpPr>
          <p:cNvPr id="4" name="Slide Number Placeholder 3"/>
          <p:cNvSpPr>
            <a:spLocks noGrp="1"/>
          </p:cNvSpPr>
          <p:nvPr>
            <p:ph type="sldNum" sz="quarter" idx="4"/>
          </p:nvPr>
        </p:nvSpPr>
        <p:spPr/>
        <p:txBody>
          <a:bodyPr/>
          <a:lstStyle/>
          <a:p>
            <a:fld id="{B6947720-F58D-43DD-9796-C804A23AF23D}" type="slidenum">
              <a:rPr lang="en-US" smtClean="0"/>
              <a:pPr/>
              <a:t>18</a:t>
            </a:fld>
            <a:endParaRPr lang="en-US" dirty="0"/>
          </a:p>
        </p:txBody>
      </p:sp>
    </p:spTree>
    <p:extLst>
      <p:ext uri="{BB962C8B-B14F-4D97-AF65-F5344CB8AC3E}">
        <p14:creationId xmlns:p14="http://schemas.microsoft.com/office/powerpoint/2010/main" val="3465038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Key Issues – ERC Research</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
          </p:nvPr>
        </p:nvSpPr>
        <p:spPr/>
        <p:txBody>
          <a:bodyPr/>
          <a:lstStyle/>
          <a:p>
            <a:fld id="{B6947720-F58D-43DD-9796-C804A23AF23D}" type="slidenum">
              <a:rPr lang="en-US" smtClean="0"/>
              <a:pPr/>
              <a:t>19</a:t>
            </a:fld>
            <a:endParaRPr lang="en-US" dirty="0"/>
          </a:p>
        </p:txBody>
      </p:sp>
    </p:spTree>
    <p:extLst>
      <p:ext uri="{BB962C8B-B14F-4D97-AF65-F5344CB8AC3E}">
        <p14:creationId xmlns:p14="http://schemas.microsoft.com/office/powerpoint/2010/main" val="250312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457200" y="381000"/>
            <a:ext cx="7772400" cy="4114800"/>
            <a:chOff x="914400" y="1524000"/>
            <a:chExt cx="7315200" cy="4572000"/>
          </a:xfrm>
        </p:grpSpPr>
        <p:pic>
          <p:nvPicPr>
            <p:cNvPr id="7" name="Picture 6" descr="science_report_cover"/>
            <p:cNvPicPr>
              <a:picLocks noChangeAspect="1" noChangeArrowheads="1"/>
            </p:cNvPicPr>
            <p:nvPr/>
          </p:nvPicPr>
          <p:blipFill>
            <a:blip r:embed="rId3" cstate="print"/>
            <a:srcRect/>
            <a:stretch>
              <a:fillRect/>
            </a:stretch>
          </p:blipFill>
          <p:spPr bwMode="auto">
            <a:xfrm>
              <a:off x="4800600" y="1524000"/>
              <a:ext cx="3429000" cy="45720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lightRig rig="threePt" dir="t"/>
            </a:scene3d>
            <a:sp3d>
              <a:bevelT/>
            </a:sp3d>
          </p:spPr>
        </p:pic>
        <p:pic>
          <p:nvPicPr>
            <p:cNvPr id="35842" name="Picture 2" descr="P:\TRANSFER\OLPA VIS\Budget speech\images\Vannevar_bush.jpg"/>
            <p:cNvPicPr>
              <a:picLocks noChangeAspect="1" noChangeArrowheads="1"/>
            </p:cNvPicPr>
            <p:nvPr/>
          </p:nvPicPr>
          <p:blipFill>
            <a:blip r:embed="rId4" cstate="print"/>
            <a:srcRect/>
            <a:stretch>
              <a:fillRect/>
            </a:stretch>
          </p:blipFill>
          <p:spPr bwMode="auto">
            <a:xfrm>
              <a:off x="914400" y="1524000"/>
              <a:ext cx="3373694" cy="4572000"/>
            </a:xfrm>
            <a:prstGeom prst="rect">
              <a:avLst/>
            </a:prstGeom>
            <a:noFill/>
          </p:spPr>
        </p:pic>
      </p:grpSp>
      <p:sp>
        <p:nvSpPr>
          <p:cNvPr id="4" name="TextBox 3"/>
          <p:cNvSpPr txBox="1"/>
          <p:nvPr/>
        </p:nvSpPr>
        <p:spPr>
          <a:xfrm>
            <a:off x="1447800" y="5486400"/>
            <a:ext cx="11582400" cy="2378297"/>
          </a:xfrm>
          <a:prstGeom prst="rect">
            <a:avLst/>
          </a:prstGeom>
          <a:noFill/>
        </p:spPr>
        <p:txBody>
          <a:bodyPr wrap="square" lIns="130255" tIns="65128" rIns="130255" bIns="65128" rtlCol="0">
            <a:spAutoFit/>
          </a:bodyPr>
          <a:lstStyle/>
          <a:p>
            <a:pPr lvl="0" algn="ctr"/>
            <a:r>
              <a:rPr lang="en-US" sz="4000" dirty="0">
                <a:solidFill>
                  <a:srgbClr val="FFFF00"/>
                </a:solidFill>
                <a:latin typeface="+mj-lt"/>
                <a:ea typeface="ＭＳ Ｐゴシック" charset="-128"/>
              </a:rPr>
              <a:t>“to promote the progress of science; to advance the national health, prosperity, and welfare; to secure the national defense…” NSF Act, 1950</a:t>
            </a:r>
          </a:p>
          <a:p>
            <a:endParaRPr lang="en-US" dirty="0"/>
          </a:p>
        </p:txBody>
      </p:sp>
      <p:sp>
        <p:nvSpPr>
          <p:cNvPr id="6" name="Slide Number Placeholder 4"/>
          <p:cNvSpPr>
            <a:spLocks noGrp="1"/>
          </p:cNvSpPr>
          <p:nvPr>
            <p:ph type="sldNum" sz="quarter" idx="4294967295"/>
          </p:nvPr>
        </p:nvSpPr>
        <p:spPr>
          <a:xfrm>
            <a:off x="12573000" y="7543804"/>
            <a:ext cx="1219200" cy="438150"/>
          </a:xfrm>
          <a:prstGeom prst="rect">
            <a:avLst/>
          </a:prstGeom>
        </p:spPr>
        <p:txBody>
          <a:bodyPr lIns="130255" tIns="65128" rIns="130255" bIns="65128"/>
          <a:lstStyle/>
          <a:p>
            <a:pPr>
              <a:defRPr/>
            </a:pPr>
            <a:fld id="{0C3F8F00-6909-4D84-9A55-5EAE00BDEA65}" type="slidenum">
              <a:rPr lang="en-US" smtClean="0"/>
              <a:pPr>
                <a:defRPr/>
              </a:pPr>
              <a:t>2</a:t>
            </a:fld>
            <a:endParaRPr lang="en-US" dirty="0"/>
          </a:p>
        </p:txBody>
      </p:sp>
      <p:sp>
        <p:nvSpPr>
          <p:cNvPr id="8" name="Date Placeholder 3"/>
          <p:cNvSpPr>
            <a:spLocks noGrp="1"/>
          </p:cNvSpPr>
          <p:nvPr>
            <p:ph type="dt" sz="half" idx="4294967295"/>
          </p:nvPr>
        </p:nvSpPr>
        <p:spPr>
          <a:xfrm>
            <a:off x="0" y="7761316"/>
            <a:ext cx="3291840" cy="438150"/>
          </a:xfrm>
          <a:prstGeom prst="rect">
            <a:avLst/>
          </a:prstGeom>
        </p:spPr>
        <p:txBody>
          <a:bodyPr lIns="130255" tIns="65128" rIns="130255" bIns="65128"/>
          <a:lstStyle/>
          <a:p>
            <a:pPr>
              <a:defRPr/>
            </a:pPr>
            <a:r>
              <a:rPr lang="en-US" dirty="0"/>
              <a:t>August 18, 2015</a:t>
            </a:r>
          </a:p>
        </p:txBody>
      </p:sp>
      <p:sp>
        <p:nvSpPr>
          <p:cNvPr id="3" name="TextBox 2"/>
          <p:cNvSpPr txBox="1"/>
          <p:nvPr/>
        </p:nvSpPr>
        <p:spPr>
          <a:xfrm>
            <a:off x="8686800" y="457200"/>
            <a:ext cx="5715000" cy="3693318"/>
          </a:xfrm>
          <a:prstGeom prst="rect">
            <a:avLst/>
          </a:prstGeom>
          <a:noFill/>
        </p:spPr>
        <p:txBody>
          <a:bodyPr wrap="square" rtlCol="0">
            <a:spAutoFit/>
          </a:bodyPr>
          <a:lstStyle/>
          <a:p>
            <a:r>
              <a:rPr lang="en-US" i="1" dirty="0">
                <a:solidFill>
                  <a:srgbClr val="FFFFFF"/>
                </a:solidFill>
              </a:rPr>
              <a:t>Science offers a largely unexplored hinterland for the pioneer who has the tools for his task. The rewards of such exploration both for the Nation and the individual are great. Scientific progress is one essential key to our security as a nation, to our better health, to more jobs, to a higher standard of living, and to our cultural progress.</a:t>
            </a:r>
          </a:p>
        </p:txBody>
      </p:sp>
    </p:spTree>
    <p:extLst>
      <p:ext uri="{BB962C8B-B14F-4D97-AF65-F5344CB8AC3E}">
        <p14:creationId xmlns:p14="http://schemas.microsoft.com/office/powerpoint/2010/main" val="35540424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Key Issues – Education &amp; Workforce Development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B6947720-F58D-43DD-9796-C804A23AF23D}" type="slidenum">
              <a:rPr lang="en-US" smtClean="0"/>
              <a:pPr/>
              <a:t>20</a:t>
            </a:fld>
            <a:endParaRPr lang="en-US" dirty="0"/>
          </a:p>
        </p:txBody>
      </p:sp>
    </p:spTree>
    <p:extLst>
      <p:ext uri="{BB962C8B-B14F-4D97-AF65-F5344CB8AC3E}">
        <p14:creationId xmlns:p14="http://schemas.microsoft.com/office/powerpoint/2010/main" val="338714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Key Issues – Education &amp; Workforce Development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B6947720-F58D-43DD-9796-C804A23AF23D}" type="slidenum">
              <a:rPr lang="en-US" smtClean="0"/>
              <a:pPr/>
              <a:t>21</a:t>
            </a:fld>
            <a:endParaRPr lang="en-US" dirty="0"/>
          </a:p>
        </p:txBody>
      </p:sp>
    </p:spTree>
    <p:extLst>
      <p:ext uri="{BB962C8B-B14F-4D97-AF65-F5344CB8AC3E}">
        <p14:creationId xmlns:p14="http://schemas.microsoft.com/office/powerpoint/2010/main" val="1300664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Key Issues – Innovation &amp; Industrial Collaboration</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4"/>
          </p:nvPr>
        </p:nvSpPr>
        <p:spPr/>
        <p:txBody>
          <a:bodyPr/>
          <a:lstStyle/>
          <a:p>
            <a:fld id="{B6947720-F58D-43DD-9796-C804A23AF23D}" type="slidenum">
              <a:rPr lang="en-US" smtClean="0"/>
              <a:pPr/>
              <a:t>22</a:t>
            </a:fld>
            <a:endParaRPr lang="en-US" dirty="0"/>
          </a:p>
        </p:txBody>
      </p:sp>
    </p:spTree>
    <p:extLst>
      <p:ext uri="{BB962C8B-B14F-4D97-AF65-F5344CB8AC3E}">
        <p14:creationId xmlns:p14="http://schemas.microsoft.com/office/powerpoint/2010/main" val="3302262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13167360" cy="1371600"/>
          </a:xfrm>
        </p:spPr>
        <p:txBody>
          <a:bodyPr/>
          <a:lstStyle/>
          <a:p>
            <a:r>
              <a:rPr lang="en-US" dirty="0">
                <a:solidFill>
                  <a:srgbClr val="FFFF00"/>
                </a:solidFill>
              </a:rPr>
              <a:t>As we look to the future …</a:t>
            </a:r>
          </a:p>
        </p:txBody>
      </p:sp>
      <p:sp>
        <p:nvSpPr>
          <p:cNvPr id="4" name="Slide Number Placeholder 3"/>
          <p:cNvSpPr>
            <a:spLocks noGrp="1"/>
          </p:cNvSpPr>
          <p:nvPr>
            <p:ph type="sldNum" sz="quarter" idx="4"/>
          </p:nvPr>
        </p:nvSpPr>
        <p:spPr/>
        <p:txBody>
          <a:bodyPr/>
          <a:lstStyle/>
          <a:p>
            <a:fld id="{B6947720-F58D-43DD-9796-C804A23AF23D}" type="slidenum">
              <a:rPr lang="en-US" smtClean="0"/>
              <a:pPr/>
              <a:t>23</a:t>
            </a:fld>
            <a:endParaRPr lang="en-US" dirty="0"/>
          </a:p>
        </p:txBody>
      </p:sp>
    </p:spTree>
    <p:extLst>
      <p:ext uri="{BB962C8B-B14F-4D97-AF65-F5344CB8AC3E}">
        <p14:creationId xmlns:p14="http://schemas.microsoft.com/office/powerpoint/2010/main" val="1290374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182880"/>
            <a:ext cx="12289536" cy="1554480"/>
          </a:xfrm>
        </p:spPr>
        <p:txBody>
          <a:bodyPr>
            <a:noAutofit/>
          </a:bodyPr>
          <a:lstStyle/>
          <a:p>
            <a:br>
              <a:rPr lang="en-US" sz="4000" dirty="0"/>
            </a:br>
            <a:r>
              <a:rPr lang="en-US" sz="4000" dirty="0">
                <a:solidFill>
                  <a:srgbClr val="FFFF00"/>
                </a:solidFill>
              </a:rPr>
              <a:t>NSF ENG:  Investing in engineering research and education </a:t>
            </a:r>
            <a:r>
              <a:rPr lang="en-US" sz="4000" dirty="0"/>
              <a:t>and fostering </a:t>
            </a:r>
            <a:r>
              <a:rPr lang="en-US" sz="4000" dirty="0">
                <a:solidFill>
                  <a:srgbClr val="FFFF00"/>
                </a:solidFill>
              </a:rPr>
              <a:t>innovations for benefit to society</a:t>
            </a:r>
          </a:p>
        </p:txBody>
      </p:sp>
      <p:sp>
        <p:nvSpPr>
          <p:cNvPr id="5" name="Slide Number Placeholder 4"/>
          <p:cNvSpPr>
            <a:spLocks noGrp="1"/>
          </p:cNvSpPr>
          <p:nvPr>
            <p:ph type="sldNum" sz="quarter" idx="4294967295"/>
          </p:nvPr>
        </p:nvSpPr>
        <p:spPr>
          <a:xfrm>
            <a:off x="12573000" y="7543804"/>
            <a:ext cx="1219200" cy="438150"/>
          </a:xfrm>
          <a:prstGeom prst="rect">
            <a:avLst/>
          </a:prstGeom>
        </p:spPr>
        <p:txBody>
          <a:bodyPr lIns="130255" tIns="65128" rIns="130255" bIns="65128"/>
          <a:lstStyle/>
          <a:p>
            <a:pPr>
              <a:defRPr/>
            </a:pPr>
            <a:fld id="{0C3F8F00-6909-4D84-9A55-5EAE00BDEA65}" type="slidenum">
              <a:rPr lang="en-US" smtClean="0"/>
              <a:pPr>
                <a:defRPr/>
              </a:pPr>
              <a:t>3</a:t>
            </a:fld>
            <a:endParaRPr lang="en-US" dirty="0"/>
          </a:p>
        </p:txBody>
      </p:sp>
      <p:sp>
        <p:nvSpPr>
          <p:cNvPr id="10" name="Oval 9"/>
          <p:cNvSpPr/>
          <p:nvPr/>
        </p:nvSpPr>
        <p:spPr>
          <a:xfrm>
            <a:off x="975360" y="4754880"/>
            <a:ext cx="12435840" cy="3383280"/>
          </a:xfrm>
          <a:prstGeom prst="ellipse">
            <a:avLst/>
          </a:prstGeom>
          <a:gradFill flip="none" rotWithShape="1">
            <a:gsLst>
              <a:gs pos="0">
                <a:schemeClr val="accent1"/>
              </a:gs>
              <a:gs pos="75000">
                <a:schemeClr val="bg1">
                  <a:alpha val="67000"/>
                </a:schemeClr>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30255" tIns="65128" rIns="130255" bIns="65128" rtlCol="0" anchor="ctr">
            <a:normAutofit/>
          </a:bodyPr>
          <a:lstStyle/>
          <a:p>
            <a:pPr algn="ctr"/>
            <a:endParaRPr lang="en-US" sz="3400" b="1" dirty="0">
              <a:latin typeface="+mj-lt"/>
            </a:endParaRPr>
          </a:p>
          <a:p>
            <a:pPr algn="ctr"/>
            <a:r>
              <a:rPr lang="en-US" sz="3400" b="1" dirty="0">
                <a:latin typeface="+mj-lt"/>
              </a:rPr>
              <a:t>Societal Benefits</a:t>
            </a:r>
          </a:p>
        </p:txBody>
      </p:sp>
      <p:sp>
        <p:nvSpPr>
          <p:cNvPr id="7" name="Down Arrow Callout 6"/>
          <p:cNvSpPr/>
          <p:nvPr/>
        </p:nvSpPr>
        <p:spPr>
          <a:xfrm>
            <a:off x="5608320" y="2517648"/>
            <a:ext cx="7315200" cy="3291840"/>
          </a:xfrm>
          <a:prstGeom prst="downArrowCallout">
            <a:avLst>
              <a:gd name="adj1" fmla="val 25000"/>
              <a:gd name="adj2" fmla="val 25000"/>
              <a:gd name="adj3" fmla="val 13889"/>
              <a:gd name="adj4" fmla="val 7682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30255" tIns="65128" rIns="130255" bIns="65128" rtlCol="0" anchor="ctr"/>
          <a:lstStyle/>
          <a:p>
            <a:pPr algn="ctr"/>
            <a:r>
              <a:rPr lang="en-US" sz="3400" b="1" dirty="0">
                <a:latin typeface="+mj-lt"/>
              </a:rPr>
              <a:t>Research</a:t>
            </a:r>
          </a:p>
        </p:txBody>
      </p:sp>
      <p:sp>
        <p:nvSpPr>
          <p:cNvPr id="8" name="Down Arrow Callout 7"/>
          <p:cNvSpPr/>
          <p:nvPr/>
        </p:nvSpPr>
        <p:spPr>
          <a:xfrm>
            <a:off x="3048000" y="3474720"/>
            <a:ext cx="2926080" cy="2194560"/>
          </a:xfrm>
          <a:prstGeom prst="downArrowCallout">
            <a:avLst>
              <a:gd name="adj1" fmla="val 25000"/>
              <a:gd name="adj2" fmla="val 25000"/>
              <a:gd name="adj3" fmla="val 15145"/>
              <a:gd name="adj4" fmla="val 7599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30255" tIns="65128" rIns="130255" bIns="65128" rtlCol="0" anchor="ctr"/>
          <a:lstStyle/>
          <a:p>
            <a:pPr algn="ctr"/>
            <a:r>
              <a:rPr lang="en-US" sz="3400" b="1" dirty="0">
                <a:latin typeface="+mj-lt"/>
              </a:rPr>
              <a:t>Education</a:t>
            </a:r>
          </a:p>
        </p:txBody>
      </p:sp>
      <p:sp>
        <p:nvSpPr>
          <p:cNvPr id="11" name="Down Arrow Callout 10"/>
          <p:cNvSpPr/>
          <p:nvPr/>
        </p:nvSpPr>
        <p:spPr>
          <a:xfrm flipH="1">
            <a:off x="5486400" y="4572000"/>
            <a:ext cx="2804160" cy="1645920"/>
          </a:xfrm>
          <a:prstGeom prst="downArrowCallout">
            <a:avLst>
              <a:gd name="adj1" fmla="val 25000"/>
              <a:gd name="adj2" fmla="val 25000"/>
              <a:gd name="adj3" fmla="val 13406"/>
              <a:gd name="adj4" fmla="val 75991"/>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130255" tIns="65128" rIns="130255" bIns="65128" rtlCol="0" anchor="ctr"/>
          <a:lstStyle/>
          <a:p>
            <a:pPr algn="ctr"/>
            <a:r>
              <a:rPr lang="en-US" sz="3400" b="1">
                <a:latin typeface="+mj-lt"/>
              </a:rPr>
              <a:t>Industry Collaboration</a:t>
            </a:r>
            <a:endParaRPr lang="en-US" sz="3400" b="1" dirty="0">
              <a:latin typeface="+mj-lt"/>
            </a:endParaRPr>
          </a:p>
        </p:txBody>
      </p:sp>
      <p:sp>
        <p:nvSpPr>
          <p:cNvPr id="9" name="Date Placeholder 3"/>
          <p:cNvSpPr>
            <a:spLocks noGrp="1"/>
          </p:cNvSpPr>
          <p:nvPr>
            <p:ph type="dt" sz="half" idx="4294967295"/>
          </p:nvPr>
        </p:nvSpPr>
        <p:spPr>
          <a:xfrm>
            <a:off x="0" y="7761316"/>
            <a:ext cx="3291840" cy="438150"/>
          </a:xfrm>
          <a:prstGeom prst="rect">
            <a:avLst/>
          </a:prstGeom>
        </p:spPr>
        <p:txBody>
          <a:bodyPr lIns="130255" tIns="65128" rIns="130255" bIns="65128"/>
          <a:lstStyle/>
          <a:p>
            <a:pPr>
              <a:defRPr/>
            </a:pPr>
            <a:r>
              <a:rPr lang="en-US" dirty="0"/>
              <a:t>August 18, 2015</a:t>
            </a:r>
          </a:p>
        </p:txBody>
      </p:sp>
    </p:spTree>
    <p:extLst>
      <p:ext uri="{BB962C8B-B14F-4D97-AF65-F5344CB8AC3E}">
        <p14:creationId xmlns:p14="http://schemas.microsoft.com/office/powerpoint/2010/main" val="3621658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243148"/>
            <a:ext cx="13167360" cy="1371600"/>
          </a:xfrm>
        </p:spPr>
        <p:txBody>
          <a:bodyPr/>
          <a:lstStyle/>
          <a:p>
            <a:r>
              <a:rPr lang="en-US" dirty="0">
                <a:solidFill>
                  <a:srgbClr val="FFFF00"/>
                </a:solidFill>
              </a:rPr>
              <a:t>Larger Context</a:t>
            </a:r>
          </a:p>
        </p:txBody>
      </p:sp>
      <p:sp>
        <p:nvSpPr>
          <p:cNvPr id="3" name="Content Placeholder 2"/>
          <p:cNvSpPr>
            <a:spLocks noGrp="1"/>
          </p:cNvSpPr>
          <p:nvPr>
            <p:ph idx="1"/>
          </p:nvPr>
        </p:nvSpPr>
        <p:spPr>
          <a:xfrm>
            <a:off x="762000" y="1219200"/>
            <a:ext cx="13167360" cy="6720148"/>
          </a:xfrm>
        </p:spPr>
        <p:txBody>
          <a:bodyPr>
            <a:normAutofit fontScale="77500" lnSpcReduction="20000"/>
          </a:bodyPr>
          <a:lstStyle/>
          <a:p>
            <a:r>
              <a:rPr lang="en-US" b="1" dirty="0">
                <a:solidFill>
                  <a:srgbClr val="FFFFFF"/>
                </a:solidFill>
              </a:rPr>
              <a:t>Employment and Wages:</a:t>
            </a:r>
            <a:r>
              <a:rPr lang="en-US" dirty="0">
                <a:solidFill>
                  <a:srgbClr val="FFFFFF"/>
                </a:solidFill>
              </a:rPr>
              <a:t> </a:t>
            </a:r>
          </a:p>
          <a:p>
            <a:pPr lvl="1"/>
            <a:r>
              <a:rPr lang="en-US" dirty="0"/>
              <a:t>Productivity, innovation, economic growth, sustainability, long-te</a:t>
            </a:r>
            <a:r>
              <a:rPr lang="en-US" dirty="0">
                <a:solidFill>
                  <a:srgbClr val="FF0000"/>
                </a:solidFill>
              </a:rPr>
              <a:t>r</a:t>
            </a:r>
            <a:r>
              <a:rPr lang="en-US" dirty="0"/>
              <a:t>m competitiveness </a:t>
            </a:r>
          </a:p>
          <a:p>
            <a:r>
              <a:rPr lang="en-US" b="1" dirty="0"/>
              <a:t>Mega problems: </a:t>
            </a:r>
          </a:p>
          <a:p>
            <a:pPr lvl="1"/>
            <a:r>
              <a:rPr lang="en-US" dirty="0"/>
              <a:t>Food, health, energy, water, security, education, infrastructure, …</a:t>
            </a:r>
          </a:p>
          <a:p>
            <a:r>
              <a:rPr lang="en-US" b="1" dirty="0"/>
              <a:t>Globalization: </a:t>
            </a:r>
          </a:p>
          <a:p>
            <a:pPr lvl="1"/>
            <a:r>
              <a:rPr lang="en-US" dirty="0"/>
              <a:t>Flows of components, products, services, knowledge, and people</a:t>
            </a:r>
          </a:p>
          <a:p>
            <a:r>
              <a:rPr lang="en-US" b="1" dirty="0"/>
              <a:t>People and talent:</a:t>
            </a:r>
          </a:p>
          <a:p>
            <a:pPr lvl="1"/>
            <a:r>
              <a:rPr lang="en-US" dirty="0"/>
              <a:t>Stubborn long-standing issues in STEM talent, diversity, and education</a:t>
            </a:r>
          </a:p>
          <a:p>
            <a:r>
              <a:rPr lang="en-US" b="1" dirty="0"/>
              <a:t>Federal support of research</a:t>
            </a:r>
          </a:p>
        </p:txBody>
      </p:sp>
      <p:sp>
        <p:nvSpPr>
          <p:cNvPr id="5" name="Slide Number Placeholder 4"/>
          <p:cNvSpPr>
            <a:spLocks noGrp="1"/>
          </p:cNvSpPr>
          <p:nvPr>
            <p:ph type="sldNum" sz="quarter" idx="4294967295"/>
          </p:nvPr>
        </p:nvSpPr>
        <p:spPr>
          <a:xfrm>
            <a:off x="731520" y="7627622"/>
            <a:ext cx="1219200" cy="438150"/>
          </a:xfrm>
          <a:prstGeom prst="rect">
            <a:avLst/>
          </a:prstGeom>
        </p:spPr>
        <p:txBody>
          <a:bodyPr lIns="130615" tIns="65308" rIns="130615" bIns="65308"/>
          <a:lstStyle/>
          <a:p>
            <a:pPr>
              <a:defRPr/>
            </a:pPr>
            <a:fld id="{49224151-741B-4B65-AA08-8EF841D31CD6}" type="slidenum">
              <a:rPr lang="en-US" smtClean="0"/>
              <a:pPr>
                <a:defRPr/>
              </a:pPr>
              <a:t>4</a:t>
            </a:fld>
            <a:endParaRPr lang="en-US" dirty="0"/>
          </a:p>
        </p:txBody>
      </p:sp>
    </p:spTree>
    <p:extLst>
      <p:ext uri="{BB962C8B-B14F-4D97-AF65-F5344CB8AC3E}">
        <p14:creationId xmlns:p14="http://schemas.microsoft.com/office/powerpoint/2010/main" val="1908832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FFFF00"/>
                </a:solidFill>
              </a:rPr>
              <a:t>Top Engineering Achievements of the 20</a:t>
            </a:r>
            <a:r>
              <a:rPr lang="en-US" baseline="30000" dirty="0">
                <a:solidFill>
                  <a:srgbClr val="FFFF00"/>
                </a:solidFill>
              </a:rPr>
              <a:t>th</a:t>
            </a:r>
            <a:r>
              <a:rPr lang="en-US" dirty="0">
                <a:solidFill>
                  <a:srgbClr val="FFFF00"/>
                </a:solidFill>
              </a:rPr>
              <a:t> Century</a:t>
            </a:r>
          </a:p>
        </p:txBody>
      </p:sp>
      <p:sp>
        <p:nvSpPr>
          <p:cNvPr id="4" name="Content Placeholder 3"/>
          <p:cNvSpPr>
            <a:spLocks noGrp="1"/>
          </p:cNvSpPr>
          <p:nvPr>
            <p:ph sz="half" idx="1"/>
          </p:nvPr>
        </p:nvSpPr>
        <p:spPr/>
        <p:txBody>
          <a:bodyPr>
            <a:normAutofit fontScale="70000" lnSpcReduction="20000"/>
          </a:bodyPr>
          <a:lstStyle/>
          <a:p>
            <a:pPr marL="0" indent="0">
              <a:buNone/>
            </a:pPr>
            <a:r>
              <a:rPr lang="en-US" dirty="0"/>
              <a:t>1. Electrification</a:t>
            </a:r>
          </a:p>
          <a:p>
            <a:pPr marL="0" indent="0">
              <a:buNone/>
            </a:pPr>
            <a:r>
              <a:rPr lang="en-US" dirty="0"/>
              <a:t>2. Automobile</a:t>
            </a:r>
          </a:p>
          <a:p>
            <a:pPr marL="0" indent="0">
              <a:buNone/>
            </a:pPr>
            <a:r>
              <a:rPr lang="en-US" dirty="0"/>
              <a:t>3. Airplane</a:t>
            </a:r>
          </a:p>
          <a:p>
            <a:pPr marL="0" indent="0">
              <a:buNone/>
            </a:pPr>
            <a:r>
              <a:rPr lang="en-US" dirty="0"/>
              <a:t>4. Water Supply and Distribution</a:t>
            </a:r>
          </a:p>
          <a:p>
            <a:pPr marL="0" indent="0">
              <a:buNone/>
            </a:pPr>
            <a:r>
              <a:rPr lang="en-US" dirty="0"/>
              <a:t>5. Electronics</a:t>
            </a:r>
          </a:p>
          <a:p>
            <a:pPr marL="0" indent="0">
              <a:buNone/>
            </a:pPr>
            <a:r>
              <a:rPr lang="en-US" dirty="0"/>
              <a:t>6. Radio and Television</a:t>
            </a:r>
          </a:p>
          <a:p>
            <a:pPr marL="0" indent="0">
              <a:buNone/>
            </a:pPr>
            <a:r>
              <a:rPr lang="en-US" dirty="0"/>
              <a:t>7. Agricultural Mechanization</a:t>
            </a:r>
          </a:p>
          <a:p>
            <a:pPr marL="0" indent="0">
              <a:buNone/>
            </a:pPr>
            <a:r>
              <a:rPr lang="en-US" dirty="0"/>
              <a:t>8. Computers</a:t>
            </a:r>
          </a:p>
          <a:p>
            <a:pPr marL="0" indent="0">
              <a:buNone/>
            </a:pPr>
            <a:r>
              <a:rPr lang="en-US" dirty="0"/>
              <a:t>9. Telephone</a:t>
            </a:r>
          </a:p>
          <a:p>
            <a:pPr marL="0" indent="0">
              <a:buNone/>
            </a:pPr>
            <a:r>
              <a:rPr lang="en-US" dirty="0"/>
              <a:t>10. Air Conditioning and Refrigeration</a:t>
            </a:r>
          </a:p>
        </p:txBody>
      </p:sp>
      <p:sp>
        <p:nvSpPr>
          <p:cNvPr id="5" name="Content Placeholder 4"/>
          <p:cNvSpPr>
            <a:spLocks noGrp="1"/>
          </p:cNvSpPr>
          <p:nvPr>
            <p:ph sz="half" idx="2"/>
          </p:nvPr>
        </p:nvSpPr>
        <p:spPr>
          <a:xfrm>
            <a:off x="6934200" y="1524000"/>
            <a:ext cx="7696200" cy="5791200"/>
          </a:xfrm>
        </p:spPr>
        <p:txBody>
          <a:bodyPr>
            <a:normAutofit fontScale="70000" lnSpcReduction="20000"/>
          </a:bodyPr>
          <a:lstStyle/>
          <a:p>
            <a:pPr marL="0" indent="0">
              <a:buNone/>
            </a:pPr>
            <a:r>
              <a:rPr lang="en-US" dirty="0"/>
              <a:t>11. Highways</a:t>
            </a:r>
          </a:p>
          <a:p>
            <a:pPr marL="0" indent="0">
              <a:buNone/>
            </a:pPr>
            <a:r>
              <a:rPr lang="en-US" dirty="0"/>
              <a:t>12. Spacecraft</a:t>
            </a:r>
          </a:p>
          <a:p>
            <a:pPr marL="0" indent="0">
              <a:buNone/>
            </a:pPr>
            <a:r>
              <a:rPr lang="en-US" dirty="0"/>
              <a:t>13. Internet</a:t>
            </a:r>
          </a:p>
          <a:p>
            <a:pPr marL="0" indent="0">
              <a:buNone/>
            </a:pPr>
            <a:r>
              <a:rPr lang="en-US" dirty="0"/>
              <a:t>14. Imaging</a:t>
            </a:r>
          </a:p>
          <a:p>
            <a:pPr marL="0" indent="0">
              <a:buNone/>
            </a:pPr>
            <a:r>
              <a:rPr lang="en-US" dirty="0"/>
              <a:t>15. Household Appliances</a:t>
            </a:r>
          </a:p>
          <a:p>
            <a:pPr marL="0" indent="0">
              <a:buNone/>
            </a:pPr>
            <a:r>
              <a:rPr lang="en-US" dirty="0"/>
              <a:t>16. Health Technologies</a:t>
            </a:r>
          </a:p>
          <a:p>
            <a:pPr marL="0" indent="0">
              <a:buNone/>
            </a:pPr>
            <a:r>
              <a:rPr lang="en-US" dirty="0"/>
              <a:t>17. Petroleum and Petrochemical Technologies</a:t>
            </a:r>
          </a:p>
          <a:p>
            <a:pPr marL="0" indent="0">
              <a:buNone/>
            </a:pPr>
            <a:r>
              <a:rPr lang="en-US" dirty="0"/>
              <a:t>18. Laser and Fiber Optics</a:t>
            </a:r>
          </a:p>
          <a:p>
            <a:pPr marL="0" indent="0">
              <a:buNone/>
            </a:pPr>
            <a:r>
              <a:rPr lang="en-US" dirty="0"/>
              <a:t>19. Nuclear Technologies</a:t>
            </a:r>
          </a:p>
          <a:p>
            <a:pPr marL="0" indent="0">
              <a:buNone/>
            </a:pPr>
            <a:r>
              <a:rPr lang="en-US" dirty="0"/>
              <a:t>20. High-performance Materials</a:t>
            </a:r>
          </a:p>
        </p:txBody>
      </p:sp>
      <p:sp>
        <p:nvSpPr>
          <p:cNvPr id="6" name="TextBox 5"/>
          <p:cNvSpPr txBox="1"/>
          <p:nvPr/>
        </p:nvSpPr>
        <p:spPr>
          <a:xfrm>
            <a:off x="609600" y="7391400"/>
            <a:ext cx="5352847" cy="461665"/>
          </a:xfrm>
          <a:prstGeom prst="rect">
            <a:avLst/>
          </a:prstGeom>
          <a:noFill/>
        </p:spPr>
        <p:txBody>
          <a:bodyPr wrap="none" rtlCol="0">
            <a:spAutoFit/>
          </a:bodyPr>
          <a:lstStyle/>
          <a:p>
            <a:r>
              <a:rPr lang="en-US" sz="2400" dirty="0">
                <a:solidFill>
                  <a:srgbClr val="FFFFFF"/>
                </a:solidFill>
              </a:rPr>
              <a:t>Source: National Academy of Engineering</a:t>
            </a:r>
          </a:p>
        </p:txBody>
      </p:sp>
    </p:spTree>
    <p:extLst>
      <p:ext uri="{BB962C8B-B14F-4D97-AF65-F5344CB8AC3E}">
        <p14:creationId xmlns:p14="http://schemas.microsoft.com/office/powerpoint/2010/main" val="377609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276600"/>
            <a:ext cx="13167360" cy="1371600"/>
          </a:xfrm>
        </p:spPr>
        <p:txBody>
          <a:bodyPr/>
          <a:lstStyle/>
          <a:p>
            <a:pPr algn="ctr"/>
            <a:r>
              <a:rPr lang="en-US" dirty="0"/>
              <a:t>What will be on that list for the 21</a:t>
            </a:r>
            <a:r>
              <a:rPr lang="en-US" baseline="30000" dirty="0"/>
              <a:t>st</a:t>
            </a:r>
            <a:r>
              <a:rPr lang="en-US" dirty="0"/>
              <a:t> Century?</a:t>
            </a:r>
          </a:p>
        </p:txBody>
      </p:sp>
      <p:sp>
        <p:nvSpPr>
          <p:cNvPr id="5" name="Slide Number Placeholder 4"/>
          <p:cNvSpPr>
            <a:spLocks noGrp="1"/>
          </p:cNvSpPr>
          <p:nvPr>
            <p:ph type="sldNum" sz="quarter" idx="4"/>
          </p:nvPr>
        </p:nvSpPr>
        <p:spPr/>
        <p:txBody>
          <a:bodyPr/>
          <a:lstStyle/>
          <a:p>
            <a:fld id="{B6947720-F58D-43DD-9796-C804A23AF23D}" type="slidenum">
              <a:rPr lang="en-US" smtClean="0"/>
              <a:pPr/>
              <a:t>6</a:t>
            </a:fld>
            <a:endParaRPr lang="en-US" dirty="0"/>
          </a:p>
        </p:txBody>
      </p:sp>
    </p:spTree>
    <p:extLst>
      <p:ext uri="{BB962C8B-B14F-4D97-AF65-F5344CB8AC3E}">
        <p14:creationId xmlns:p14="http://schemas.microsoft.com/office/powerpoint/2010/main" val="251385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Context for this NAE Study</a:t>
            </a:r>
          </a:p>
        </p:txBody>
      </p:sp>
      <p:sp>
        <p:nvSpPr>
          <p:cNvPr id="4" name="Content Placeholder 3"/>
          <p:cNvSpPr>
            <a:spLocks noGrp="1"/>
          </p:cNvSpPr>
          <p:nvPr>
            <p:ph idx="1"/>
          </p:nvPr>
        </p:nvSpPr>
        <p:spPr/>
        <p:txBody>
          <a:bodyPr>
            <a:normAutofit fontScale="92500" lnSpcReduction="20000"/>
          </a:bodyPr>
          <a:lstStyle/>
          <a:p>
            <a:r>
              <a:rPr lang="en-US" dirty="0"/>
              <a:t>NSF established the Engineering Research Center</a:t>
            </a:r>
            <a:r>
              <a:rPr lang="en-US" dirty="0">
                <a:solidFill>
                  <a:srgbClr val="FF0000"/>
                </a:solidFill>
              </a:rPr>
              <a:t>s</a:t>
            </a:r>
            <a:r>
              <a:rPr lang="en-US" dirty="0"/>
              <a:t> program in 1984</a:t>
            </a:r>
          </a:p>
          <a:p>
            <a:r>
              <a:rPr lang="en-US" dirty="0"/>
              <a:t>Focus on multidisciplinary engineering research, education, and workforce development in partnership between academe and industry</a:t>
            </a:r>
          </a:p>
          <a:p>
            <a:r>
              <a:rPr lang="en-US" dirty="0"/>
              <a:t>Much has changed since 1984</a:t>
            </a:r>
          </a:p>
          <a:p>
            <a:r>
              <a:rPr lang="en-US" i="1" dirty="0"/>
              <a:t>And, doubtless, much more will change in the next 30 years!</a:t>
            </a:r>
          </a:p>
        </p:txBody>
      </p:sp>
      <p:sp>
        <p:nvSpPr>
          <p:cNvPr id="3" name="Slide Number Placeholder 2"/>
          <p:cNvSpPr>
            <a:spLocks noGrp="1"/>
          </p:cNvSpPr>
          <p:nvPr>
            <p:ph type="sldNum" sz="quarter" idx="4"/>
          </p:nvPr>
        </p:nvSpPr>
        <p:spPr/>
        <p:txBody>
          <a:bodyPr/>
          <a:lstStyle/>
          <a:p>
            <a:fld id="{B6947720-F58D-43DD-9796-C804A23AF23D}" type="slidenum">
              <a:rPr lang="en-US" smtClean="0"/>
              <a:pPr/>
              <a:t>7</a:t>
            </a:fld>
            <a:endParaRPr lang="en-US" dirty="0"/>
          </a:p>
        </p:txBody>
      </p:sp>
    </p:spTree>
    <p:extLst>
      <p:ext uri="{BB962C8B-B14F-4D97-AF65-F5344CB8AC3E}">
        <p14:creationId xmlns:p14="http://schemas.microsoft.com/office/powerpoint/2010/main" val="51218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4200"/>
            <a:ext cx="13167360" cy="1371600"/>
          </a:xfrm>
        </p:spPr>
        <p:txBody>
          <a:bodyPr/>
          <a:lstStyle/>
          <a:p>
            <a:pPr algn="ctr"/>
            <a:r>
              <a:rPr lang="en-US" dirty="0">
                <a:solidFill>
                  <a:srgbClr val="FFFF00"/>
                </a:solidFill>
              </a:rPr>
              <a:t>Background on the ERC Program</a:t>
            </a:r>
          </a:p>
        </p:txBody>
      </p:sp>
      <p:sp>
        <p:nvSpPr>
          <p:cNvPr id="4" name="Slide Number Placeholder 3"/>
          <p:cNvSpPr>
            <a:spLocks noGrp="1"/>
          </p:cNvSpPr>
          <p:nvPr>
            <p:ph type="sldNum" sz="quarter" idx="4"/>
          </p:nvPr>
        </p:nvSpPr>
        <p:spPr/>
        <p:txBody>
          <a:bodyPr/>
          <a:lstStyle/>
          <a:p>
            <a:fld id="{B6947720-F58D-43DD-9796-C804A23AF23D}" type="slidenum">
              <a:rPr lang="en-US" smtClean="0"/>
              <a:pPr/>
              <a:t>8</a:t>
            </a:fld>
            <a:endParaRPr lang="en-US" dirty="0"/>
          </a:p>
        </p:txBody>
      </p:sp>
    </p:spTree>
    <p:extLst>
      <p:ext uri="{BB962C8B-B14F-4D97-AF65-F5344CB8AC3E}">
        <p14:creationId xmlns:p14="http://schemas.microsoft.com/office/powerpoint/2010/main" val="837006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alphaModFix amt="24000"/>
            <a:lum bright="4000"/>
          </a:blip>
          <a:stretch>
            <a:fillRect/>
          </a:stretch>
        </p:blipFill>
        <p:spPr>
          <a:xfrm>
            <a:off x="0" y="0"/>
            <a:ext cx="14630400" cy="8229600"/>
          </a:xfrm>
          <a:prstGeom prst="rect">
            <a:avLst/>
          </a:prstGeom>
        </p:spPr>
      </p:pic>
      <p:sp>
        <p:nvSpPr>
          <p:cNvPr id="4" name="Title 1"/>
          <p:cNvSpPr txBox="1">
            <a:spLocks/>
          </p:cNvSpPr>
          <p:nvPr/>
        </p:nvSpPr>
        <p:spPr>
          <a:xfrm>
            <a:off x="322365" y="622163"/>
            <a:ext cx="14308035" cy="1464410"/>
          </a:xfrm>
          <a:prstGeom prst="rect">
            <a:avLst/>
          </a:prstGeom>
        </p:spPr>
        <p:txBody>
          <a:bodyPr lIns="130622" tIns="65311" rIns="130622" bIns="65311">
            <a:noAutofit/>
          </a:bodyPr>
          <a:lstStyle/>
          <a:p>
            <a:pPr defTabSz="1306220">
              <a:spcBef>
                <a:spcPct val="0"/>
              </a:spcBef>
              <a:defRPr/>
            </a:pPr>
            <a:r>
              <a:rPr lang="en-US" sz="4800" b="1" dirty="0">
                <a:solidFill>
                  <a:srgbClr val="FFFF00"/>
                </a:solidFill>
                <a:latin typeface="Calibri" pitchFamily="34" charset="0"/>
                <a:ea typeface="+mj-ea"/>
                <a:cs typeface="+mj-cs"/>
              </a:rPr>
              <a:t>Engineering Research Centers program was launched with the GOAL:  </a:t>
            </a:r>
          </a:p>
        </p:txBody>
      </p:sp>
      <p:sp>
        <p:nvSpPr>
          <p:cNvPr id="5" name="Content Placeholder 2"/>
          <p:cNvSpPr txBox="1">
            <a:spLocks/>
          </p:cNvSpPr>
          <p:nvPr/>
        </p:nvSpPr>
        <p:spPr>
          <a:xfrm>
            <a:off x="728371" y="2637852"/>
            <a:ext cx="13167360" cy="3890965"/>
          </a:xfrm>
          <a:prstGeom prst="rect">
            <a:avLst/>
          </a:prstGeom>
        </p:spPr>
        <p:txBody>
          <a:bodyPr lIns="130622" tIns="65311" rIns="130622" bIns="65311">
            <a:normAutofit lnSpcReduction="10000"/>
          </a:bodyPr>
          <a:lstStyle/>
          <a:p>
            <a:pPr marL="489833" indent="-489833" defTabSz="1306220">
              <a:spcAft>
                <a:spcPts val="1714"/>
              </a:spcAft>
              <a:defRPr/>
            </a:pPr>
            <a:r>
              <a:rPr lang="en-US" sz="4000" b="1" dirty="0">
                <a:solidFill>
                  <a:schemeClr val="bg1"/>
                </a:solidFill>
                <a:latin typeface="Calibri" pitchFamily="34" charset="0"/>
              </a:rPr>
              <a:t>“to further the development of fundamental knowledge in engineering fields that will</a:t>
            </a:r>
          </a:p>
          <a:p>
            <a:pPr marL="489833" indent="-489833" defTabSz="1306220">
              <a:spcAft>
                <a:spcPts val="1714"/>
              </a:spcAft>
              <a:defRPr/>
            </a:pPr>
            <a:endParaRPr lang="en-US" sz="1700" b="1" dirty="0">
              <a:solidFill>
                <a:schemeClr val="bg1"/>
              </a:solidFill>
              <a:latin typeface="Calibri" pitchFamily="34" charset="0"/>
            </a:endParaRPr>
          </a:p>
          <a:p>
            <a:pPr marL="489833" indent="-489833" defTabSz="1306220">
              <a:spcAft>
                <a:spcPts val="1714"/>
              </a:spcAft>
              <a:buFont typeface="Arial" pitchFamily="34" charset="0"/>
              <a:buChar char="•"/>
              <a:defRPr/>
            </a:pPr>
            <a:r>
              <a:rPr lang="en-US" sz="4000" b="1" dirty="0">
                <a:solidFill>
                  <a:schemeClr val="bg1"/>
                </a:solidFill>
                <a:latin typeface="Calibri" pitchFamily="34" charset="0"/>
              </a:rPr>
              <a:t>Enhance the competitiveness of the U.S. and</a:t>
            </a:r>
          </a:p>
          <a:p>
            <a:pPr marL="489833" indent="-489833" defTabSz="1306220">
              <a:spcBef>
                <a:spcPct val="20000"/>
              </a:spcBef>
              <a:buFont typeface="Arial" pitchFamily="34" charset="0"/>
              <a:buChar char="•"/>
              <a:defRPr/>
            </a:pPr>
            <a:r>
              <a:rPr lang="en-US" sz="4000" b="1" dirty="0">
                <a:solidFill>
                  <a:schemeClr val="bg1"/>
                </a:solidFill>
                <a:latin typeface="Calibri" pitchFamily="34" charset="0"/>
              </a:rPr>
              <a:t>Prepare engineers to contribute through better engineering practice.”</a:t>
            </a:r>
          </a:p>
        </p:txBody>
      </p:sp>
      <p:sp>
        <p:nvSpPr>
          <p:cNvPr id="2" name="Slide Number Placeholder 1"/>
          <p:cNvSpPr>
            <a:spLocks noGrp="1"/>
          </p:cNvSpPr>
          <p:nvPr>
            <p:ph type="sldNum" sz="quarter" idx="4294967295"/>
          </p:nvPr>
        </p:nvSpPr>
        <p:spPr>
          <a:xfrm>
            <a:off x="731520" y="7627621"/>
            <a:ext cx="1219200" cy="438150"/>
          </a:xfrm>
          <a:prstGeom prst="rect">
            <a:avLst/>
          </a:prstGeom>
        </p:spPr>
        <p:txBody>
          <a:bodyPr lIns="130622" tIns="65311" rIns="130622" bIns="65311"/>
          <a:lstStyle/>
          <a:p>
            <a:pPr>
              <a:defRPr/>
            </a:pPr>
            <a:fld id="{0029BBFF-4DB7-4C5C-BEDE-404C36BE330F}" type="slidenum">
              <a:rPr lang="en-US" smtClean="0"/>
              <a:pPr>
                <a:defRPr/>
              </a:pPr>
              <a:t>9</a:t>
            </a:fld>
            <a:endParaRPr lang="en-US" dirty="0"/>
          </a:p>
        </p:txBody>
      </p:sp>
      <p:sp>
        <p:nvSpPr>
          <p:cNvPr id="6" name="TextBox 5"/>
          <p:cNvSpPr txBox="1"/>
          <p:nvPr/>
        </p:nvSpPr>
        <p:spPr>
          <a:xfrm>
            <a:off x="9683686" y="7897202"/>
            <a:ext cx="4702875" cy="393508"/>
          </a:xfrm>
          <a:prstGeom prst="rect">
            <a:avLst/>
          </a:prstGeom>
          <a:noFill/>
        </p:spPr>
        <p:txBody>
          <a:bodyPr wrap="square" lIns="130622" tIns="65311" rIns="130622" bIns="65311" rtlCol="0">
            <a:spAutoFit/>
          </a:bodyPr>
          <a:lstStyle/>
          <a:p>
            <a:r>
              <a:rPr lang="en-US" sz="1700" dirty="0"/>
              <a:t>Image courtesy NSF</a:t>
            </a:r>
          </a:p>
        </p:txBody>
      </p:sp>
    </p:spTree>
    <p:extLst>
      <p:ext uri="{BB962C8B-B14F-4D97-AF65-F5344CB8AC3E}">
        <p14:creationId xmlns:p14="http://schemas.microsoft.com/office/powerpoint/2010/main" val="18085020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MZWFmIiwiSXNUZW1wbGF0ZSI6ZmFsc2UsIlZlcnNpb24iOnsiJGlkIjoiMiIsIlZlcnNpb24iOiIzLjAuMSIsIk9yaWdpbmFsQXNzZW1ibHlWZXJzaW9uIjoiMy4wMS4wNi4wMCIsIkVkaXRpb24iOiJQbHVzIiwiSXNQbHVzRWRpdGlvbiI6dHJ1ZX0sIkVmZmVjdCI6MSwiU3R5bGUiOnsiJGlkIjoiMyIsIlRpbWViYW5kU3R5bGUiOnsiJGlkIjoiNCIsIlNjYWxlTWFya2luZyI6MCwiU2hhcGUiOjE3LCJTaGFwZVN0eWxlIjp7IiRpZCI6IjUiLCJNYXJnaW4iOnsiJGlkIjoiNiIsIlRvcCI6MCwiTGVmdCI6MTAsIlJpZ2h0IjoxMCwiQm90dG9tIjowfSwiUGFkZGluZyI6eyIkaWQiOiI3IiwiVG9wIjozLCJMZWZ0IjoxMywiUmlnaHQiOjEzLCJCb3R0b20iOjN9LCJCYWNrZ3JvdW5kIjp7IiRpZCI6IjgiLCJDb2xvciI6eyIkaWQiOiI5IiwiQSI6MjU1LCJSIjowLCJHIjoxMTQsIkIiOjE4OH19LCJJc1Zpc2libGUiOnRydWUsIldpZHRoIjo4NTg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iwiRyI6MTc4LCJCIjoyMzh9fSwiTWF4V2lkdGgiOiJJbmZpbml0eSIsIk1heEhlaWdodCI6IkluZmluaXR5IiwiU21hcnRGb3JlZ3JvdW5kSXNBY3RpdmUiOmZhbHNlLCJIb3Jpem9udGFsQWxpZ25tZW50IjowLCJWZXJ0aWNhbEFsaWdubWVudCI6MCwiU21hcnRGb3JlZ3JvdW5kIjpudWxsLCJNYXJnaW4iOnsiJGlkIjoiMTciLCJUb3AiOjAsIkxlZnQiOjAsIlJpZ2h0IjoyMCwiQm90dG9tIjowfSwiUGFkZGluZyI6eyIkaWQiOiIxOCIsIlRvcCI6MCwiTGVmdCI6MCwiUmlnaHQiOjAsIkJvdHRvbSI6MH0sIkJhY2tncm91bmQiOnsiJGlkIjoiMTkiLCJDb2xvciI6eyIkaWQiOiIyMCIsIkEiOjAsIlIiOjAsIkciOjAsIkIiOjB9fSwiSXNWaXNpYmxlIjp0cnV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iwiRyI6MTc4LCJCIjoyMzh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Ey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NYXJnaW4iOnsiJGlkIjoiMzIiLCJUb3AiOjAsIkxlZnQiOjAsIlJpZ2h0IjowLCJCb3R0b20iOjB9LCJQYWRkaW5nIjp7IiRpZCI6IjMzIiwiVG9wIjowLCJMZWZ0IjowLCJSaWdodCI6MCwiQm90dG9tIjowfSwiQmFja2dyb3VuZCI6eyIkaWQiOiIzNCIsIkNvbG9yIjp7IiRyZWYiOiIyMCJ9fSwiSXNWaXNpYmxlIjp0cnV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ExNCwiQiI6MTg4fX0sIkFwcGVuZFllYXJPblllYXJDaGFuZ2UiOnRydWUsIkVsYXBzZWRUaW1lRm9ybWF0IjoxLCJUb2RheU1hcmtlclBvc2l0aW9uIjowLCJRdWlja1Bvc2l0aW9uIjozLCJBYnNvbHV0ZVBvc2l0aW9uIjozMDAuMCwiTWFyZ2luIjp7IiRpZCI6IjQ5IiwiVG9wIjowLCJMZWZ0IjoxMCwiUmlnaHQiOjEwLCJCb3R0b20iOjB9LCJQYWRkaW5nIjp7IiRpZCI6IjUwIiwiVG9wIjowLCJMZWZ0IjowLCJSaWdodCI6MCwiQm90dG9tIjowfSwiQmFja2dyb3VuZCI6eyIkaWQiOiI1MSIsIkNvbG9yIjp7IiRpZCI6IjUyIiwiQSI6MjU1LCJSIjozMSwiRyI6NzMsIkIiOjEyNX19LCJJc1Zpc2libGUiOnRydWUsIldpZHRoIjowLjAsIkhlaWdodCI6MC4wLCJCb3JkZXJTdHlsZSI6bnVsbCwiUGFyZW50U3R5bGUiOm51bGx9LCJEZWZhdWx0TWlsZXN0b25lU3R5bGUiOnsiJGlkIjoiNTMiLCJTaGFwZSI6OSwiQ29ubmVjdG9yTWFyZ2luIjp7IiRpZCI6IjU0IiwiVG9wIjowLCJMZWZ0IjoyLCJSaWdodCI6MiwiQm90dG9tIjowfSwiQ29ubmVjdG9yU3R5bGUiOnsiJGlkIjoiNTUiLCJMaW5lQ29sb3IiOnsiJGlkIjoiNTYiLCIkdHlwZSI6Ik5MUkUuQ29tbW9uLkRvbS5Tb2xpZENvbG9yQnJ1c2gsIE5MUkUuQ29tbW9uIiwiQ29sb3IiOnsiJGlkIjoiNTciLCJBIjoyNTUsIlIiOjI1NCwiRyI6MTg2LCJCIjoxMH19LCJMaW5lV2VpZ2h0IjoxLjAsIkxpbmVUeXBlIjowLCJQYXJlbnRTdHlsZSI6bnVsbH0sIklzQmVsb3dUaW1lYmFuZCI6ZmFsc2UsIkhpZGVEYXRlIjpmYWxzZSwiU2hhcGVTaXplIjoxLCJTcGFjaW5nIjoyLjAsIlBhZGRpbmciOnsiJGlkIjoiNTgiLCJUb3AiOjcsIkxlZnQiOjMsIlJpZ2h0IjowLCJCb3R0b20iOjJ9LCJTaGFwZVN0eWxlIjp7IiRpZCI6IjU5IiwiTWFyZ2luIjp7IiRpZCI6IjYwIiwiVG9wIjowLCJMZWZ0IjowLCJSaWdodCI6MCwiQm90dG9tIjowfSwiUGFkZGluZyI6eyIkaWQiOiI2MSIsIlRvcCI6MCwiTGVmdCI6MCwiUmlnaHQiOjAsIkJvdHRvbSI6MH0sIkJhY2tncm91bmQiOm51bGwsIklzVmlzaWJsZSI6dHJ1ZSwiV2lkdGgiOjE4LjAsIkhlaWdodCI6MjAuMCwiQm9yZGVyU3R5bGUiOnsiJGlkIjoiNjIiLCJMaW5lQ29sb3IiOnsiJGlkIjoiNjMiLCIkdHlwZSI6Ik5MUkUuQ29tbW9uLkRvbS5Tb2xpZENvbG9yQnJ1c2gsIE5MUkUuQ29tbW9uIiwiQ29sb3IiOnsiJGlkIjoiNjQiLCJBIjoyNTUsIlIiOjI1NSwiRyI6MCwiQiI6MH19LCJMaW5lV2VpZ2h0IjowLjAsIkxpbmVUeXBlIjowLCJQYXJlbnRTdHlsZSI6bnVsbH0sIlBhcmVudFN0eWxlIjpudWxsfSwiVGl0bGVTdHlsZSI6eyIkaWQiOiI2NSIsIkZvbnRTZXR0aW5ncyI6eyIkaWQiOiI2NiIsIkZvbnRTaXplIjoxMSwiRm9udE5hbWUiOiJDYWxpYnJpIiwiSXNCb2xkIjp0cnVlLCJJc0l0YWxpYyI6ZmFsc2UsIklzVW5kZXJsaW5lZCI6ZmFsc2UsIlBhcmVudFN0eWxlIjpudWxsfSwiQXV0b1NpemUiOjAsIkZvcmVncm91bmQiOnsiJGlkIjoiNjciLCJDb2xvciI6eyIkaWQiOiI2OCIsIkEiOjI1NSwiUiI6MCwiRyI6MCwiQiI6MH19LCJNYXhXaWR0aCI6MjAwLjAsIk1heEhlaWdodCI6IkluZmluaXR5IiwiU21hcnRGb3JlZ3JvdW5kSXNBY3RpdmUiOmZhbHNlLCJIb3Jpem9udGFsQWxpZ25tZW50IjoxLCJWZXJ0aWNhbEFsaWdubWVudCI6MCwiU21hcnRGb3JlZ3JvdW5kIjpudWxsLCJNYXJnaW4iOnsiJGlkIjoiNjkiLCJUb3AiOjAsIkxlZnQiOjAsIlJpZ2h0IjowLCJCb3R0b20iOjB9LCJQYWRkaW5nIjp7IiRpZCI6IjcwIiwiVG9wIjowLCJMZWZ0IjowLCJSaWdodCI6MCwiQm90dG9tIjowfSwiQmFja2dyb3VuZCI6eyIkaWQiOiI3MSIsIkNvbG9yIjp7IiRyZWYiOiIyMCJ9fSwiSXNWaXNpYmxlIjp0cnVlLCJXaWR0aCI6MC4wLCJIZWlnaHQiOjAuMCwiQm9yZGVyU3R5bGUiOm51bGwsIlBhcmVudFN0eWxlIjpudWxsfSwiRGF0ZVN0eWxlIjp7IiRpZCI6IjcyIiwiRm9udFNldHRpbmdzIjp7IiRpZCI6IjczIiwiRm9udFNpemUiOjEwLCJGb250TmFtZSI6IkNhbGlicmkiLCJJc0JvbGQiOmZhbHNlLCJJc0l0YWxpYyI6ZmFsc2UsIklzVW5kZXJsaW5lZCI6ZmFsc2UsIlBhcmVudFN0eWxlIjpudWxsfSwiQXV0b1NpemUiOjAsIkZvcmVncm91bmQiOnsiJGlkIjoiNzQiLCJDb2xvciI6eyIkaWQiOiI3NSIsIkEiOjI1NSwiUiI6MzEsIkciOjczLCJCIjoxMjV9fSwiTWF4V2lkdGgiOjIwMC4wLCJNYXhIZWlnaHQiOiJJbmZpbml0eSIsIlNtYXJ0Rm9yZWdyb3VuZElzQWN0aXZlIjpmYWxzZSwiSG9yaXpvbnRhbEFsaWdubWVudCI6MCwiVmVydGljYWxBbGlnbm1lbnQiOjAsIlNtYXJ0Rm9yZWdyb3VuZCI6bnVsbCwiTWFyZ2luIjp7IiRpZCI6Ijc2IiwiVG9wIjowLCJMZWZ0IjowLCJSaWdodCI6MCwiQm90dG9tIjowfSwiUGFkZGluZyI6eyIkaWQiOiI3NyIsIlRvcCI6MCwiTGVmdCI6MCwiUmlnaHQiOjAsIkJvdHRvbSI6MH0sIkJhY2tncm91bmQiOnsiJGlkIjoiNzgiLCJDb2xvciI6eyIkcmVmIjoiMjAifX0sIklzVmlzaWJsZSI6dHJ1ZSwiV2lkdGgiOjAuMCwiSGVpZ2h0IjowLjAsIkJvcmRlclN0eWxlIjpudWxsLCJQYXJlbnRTdHlsZSI6bnVsbH0sIkRhdGVGb3JtYXQiOnsiJGlkIjoiNzkiLCJGb3JtYXRTdHJpbmciOiJNTU0gZCIsIlNlcGFyYXRvciI6Ii8iLCJVc2VJbnRlcm5hdGlvbmFsRGF0ZUZvcm1hdCI6ZmFsc2V9LCJJc1Zpc2libGUiOnRydWUsIlBhcmVudFN0eWxlIjpudWxsfSwiRGVmYXVsdFRhc2tTdHlsZSI6eyIkaWQiOiI4MCIsIlNoYXBlIjo4LCJTaGFwZVRoaWNrbmVzcyI6MSwiRHVyYXRpb25Gb3JtYXQiOjAsIkluY2x1ZGVOb25Xb3JraW5nRGF5c0luRHVyYXRpb24iOnRydWUsIlBlcmNlbnRhZ2VDb21wbGV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TkyLCJHIjo4MCwiQiI6Nzd9fSwiTWF4V2lkdGgiOjIwMC4wLCJNYXhIZWlnaHQiOiJJbmZpbml0eSIsIlNtYXJ0Rm9yZWdyb3VuZElzQWN0aXZlIjpmYWxzZSwiSG9yaXpvbnRhbEFsaWdubWVudCI6MCwiVmVydGljYWxBbGlnbm1lbnQiOjAsIlNtYXJ0Rm9yZWdyb3VuZCI6bnVsbCwiTWFyZ2luIjp7IiRpZCI6Ijg1IiwiVG9wIjowLCJMZWZ0IjowLCJSaWdodCI6MCwiQm90dG9tIjowfSwiUGFkZGluZyI6eyIkaWQiOiI4NiIsIlRvcCI6MCwiTGVmdCI6MCwiUmlnaHQiOjAsIkJvdHRvbSI6MH0sIkJhY2tncm91bmQiOnsiJGlkIjoiODciLCJDb2xvciI6eyIkcmVmIjoiMjAifX0sIklzVmlzaWJsZSI6dHJ1ZSwiV2lkdGgiOjAuMCwiSGVpZ2h0IjowLjAsIkJvcmRlclN0eWxlIjpudWxsLCJQYXJlbnRTdHlsZSI6bnVsbH0sIkR1cmF0aW9uU3R5bGUiOnsiJGlkIjoiODgiLCJGb250U2V0dGluZ3MiOnsiJGlkIjoiODkiLCJGb250U2l6ZSI6MTAsIkZvbnROYW1lIjoiQ2FsaWJyaSIsIklzQm9sZCI6ZmFsc2UsIklzSXRhbGljIjpmYWxzZSwiSXNVbmRlcmxpbmVkIjpmYWxzZSwiUGFyZW50U3R5bGUiOm51bGx9LCJBdXRvU2l6ZSI6MCwiRm9yZWdyb3VuZCI6eyIkaWQiOiI5MCIsIkNvbG9yIjp7IiRpZCI6IjkxIiwiQSI6MjU1LCJSIjoxOTIsIkciOjgwLCJCIjo3N319LCJNYXhXaWR0aCI6MjAwLjAsIk1heEhlaWdodCI6IkluZmluaXR5IiwiU21hcnRGb3JlZ3JvdW5kSXNBY3RpdmUiOmZhbHNlLCJIb3Jpem9udGFsQWxpZ25tZW50IjowLCJWZXJ0aWNhbEFsaWdubWVudCI6MCwiU21hcnRGb3JlZ3JvdW5kIjpudWxsLCJNYXJnaW4iOnsiJGlkIjoiOTIiLCJUb3AiOjAsIkxlZnQiOjAsIlJpZ2h0IjowLCJCb3R0b20iOjB9LCJQYWRkaW5nIjp7IiRpZCI6IjkzIiwiVG9wIjowLCJMZWZ0IjowLCJSaWdodCI6MCwiQm90dG9tIjowfSwiQmFja2dyb3VuZCI6eyIkaWQiOiI5NCIsIkNvbG9yIjp7IiRyZWYiOiIyMCJ9fSwiSXNWaXNpYmxlIjp0cnVlLCJXaWR0aCI6MC4wLCJIZWlnaHQiOjAuMCwiQm9yZGVyU3R5bGUiOm51bGwsIlBhcmVudFN0eWxlIjpudWxsfSwiSG9yaXpvbnRhbENvbm5lY3RvclN0eWxlIjp7IiRpZCI6Ijk1IiwiTGluZUNvbG9yIjp7IiRpZCI6Ijk2IiwiJHR5cGUiOiJOTFJFLkNvbW1vbi5Eb20uU29saWRDb2xvckJydXNoLCBOTFJFLkNvbW1vbiIsIkNvbG9yIjp7IiRpZCI6Ijk3IiwiQSI6MjU1LCJSIjoyMDQsIkciOjIwNCwiQiI6MjA0fX0sIkxpbmVXZWlnaHQiOjAuMCwiTGluZVR5cGUiOjAsIlBhcmVudFN0eWxlIjpudWxsfSwiVmVydGljYWxDb25uZWN0b3JTdHlsZSI6eyIkaWQiOiI5OCIsIkxpbmVDb2xvciI6eyIkaWQiOiI5OSIsIiR0eXBlIjoiTkxSRS5Db21tb24uRG9tLlNvbGlkQ29sb3JCcnVzaCwgTkxSRS5Db21tb24iLCJDb2xvciI6eyIkaWQiOiIxMDAiLCJBIjoyNTUsIlIiOjIwNCwiRyI6MjA0LCJCIjoyMDR9fSwiTGluZVdlaWdodCI6MS4wLCJMaW5lVHlwZSI6MCwiUGFyZW50U3R5bGUiOm51bGx9LCJNYXJnaW4iOm51bGwsIlN0YXJ0RGF0ZVBvc2l0aW9uIjozLCJFbmREYXRlUG9zaXRpb24iOjMsIlRpdGxlUG9zaXRpb24iOjQsIkR1cmF0aW9uUG9zaXRpb24iOjYsIlBlcmNlbnRhZ2VDb21wbGV0ZWRQb3NpdGlvbiI6NiwiU3BhY2luZyI6NSwiSXNCZWxvd1RpbWViYW5kIjp0cnVlLCJQZXJjZW50YWdlQ29tcGxldGVTaGFwZU9wYWNpdHkiOjM1LCJTaGFwZVN0eWxlIjp7IiRpZCI6IjEwMSIsIk1hcmdpbiI6eyIkaWQiOiIxMDIiLCJUb3AiOjAsIkxlZnQiOjQsIlJpZ2h0Ijo0LCJCb3R0b20iOjB9LCJQYWRkaW5nIjp7IiRpZCI6IjEwMyIsIlRvcCI6MCwiTGVmdCI6MCwiUmlnaHQiOjAsIkJvdHRvbSI6MH0sIkJhY2tncm91bmQiOm51bGwsIklzVmlzaWJsZSI6dHJ1ZSwiV2lkdGgiOjAuMCwiSGVpZ2h0IjoxNi4wLCJCb3JkZXJTdHlsZSI6eyIkaWQiOiIxMDQiLCJMaW5lQ29sb3IiOnsiJGlkIjoiMTA1IiwiJHR5cGUiOiJOTFJFLkNvbW1vbi5Eb20uU29saWRDb2xvckJydXNoLCBOTFJFLkNvbW1vbiIsIkNvbG9yIjp7IiRpZCI6IjEwNiIsIkEiOjI1NSwiUiI6MjU1LCJHIjowLCJCIjowfX0sIkxpbmVXZWlnaHQiOjAuMCwiTGluZVR5cGUiOjAsIlBhcmVudFN0eWxlIjpudWxsfSwiUGFyZW50U3R5bGUiOm51bGx9LCJUaXRsZVN0eWxlIjp7IiRpZCI6IjEwNyIsIkZvbnRTZXR0aW5ncyI6eyIkaWQiOiIxMDgiLCJGb250U2l6ZSI6MTEsIkZvbnROYW1lIjoiQ2FsaWJyaSIsIklzQm9sZCI6dHJ1ZSwiSXNJdGFsaWMiOmZhbHNlLCJJc1VuZGVybGluZWQiOmZhbHNlLCJQYXJlbnRTdHlsZSI6bnVsbH0sIkF1dG9TaXplIjowLCJGb3JlZ3JvdW5kIjp7IiRpZCI6IjEwOSIsIkNvbG9yIjp7IiRpZCI6IjExMCIsIkEiOjI1NSwiUiI6MCwiRyI6MCwiQiI6MH19LCJNYXhXaWR0aCI6MTE1Mi4wLCJNYXhIZWlnaHQiOiJJbmZpbml0eSIsIlNtYXJ0Rm9yZWdyb3VuZElzQWN0aXZlIjpmYWxzZSwiSG9yaXpvbnRhbEFsaWdubWVudCI6MSwiVmVydGljYWxBbGlnbm1lbnQiOjAsIlNtYXJ0Rm9yZWdyb3VuZCI6bnVsbCwiTWFyZ2luIjp7IiRpZCI6IjExMSIsIlRvcCI6MCwiTGVmdCI6MCwiUmlnaHQiOjAsIkJvdHRvbSI6MH0sIlBhZGRpbmciOnsiJGlkIjoiMTEyIiwiVG9wIjowLCJMZWZ0IjowLCJSaWdodCI6MCwiQm90dG9tIjowfSwiQmFja2dyb3VuZCI6eyIkaWQiOiIxMTMiLCJDb2xvciI6eyIkcmVmIjoiMjAifX0sIklzVmlzaWJsZSI6dHJ1ZSwiV2lkdGgiOjAuMCwiSGVpZ2h0IjowLjAsIkJvcmRlclN0eWxlIjpudWxsLCJQYXJlbnRTdHlsZSI6bnVsbH0sIkRhdGVTdHlsZSI6eyIkaWQiOiIxMTQiLCJGb250U2V0dGluZ3MiOnsiJGlkIjoiMTE1IiwiRm9udFNpemUiOjEwLCJGb250TmFtZSI6IkNhbGlicmkiLCJJc0JvbGQiOmZhbHNlLCJJc0l0YWxpYyI6ZmFsc2UsIklzVW5kZXJsaW5lZCI6ZmFsc2UsIlBhcmVudFN0eWxlIjpudWxsfSwiQXV0b1NpemUiOjAsIkZvcmVncm91bmQiOnsiJGlkIjoiMTE2IiwiQ29sb3IiOnsiJGlkIjoiMTE3IiwiQSI6MjU1LCJSIjozMSwiRyI6NzMsIkIiOjEy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xOTg0LTA5LTAxVDIzOjU5OjU5Ljk5OVoiLCJFbmREYXRlIjoiMjAxNS0xMi0xNlQyMzo1OTo1OS45OTlaIiwiRm9ybWF0IjoiTU0iLCJUeXBlIjo0LCJBdXRvRGF0ZVJhbmdlIjp0cnVlLCJXb3JraW5nRGF5cyI6MzEsIlRvZGF5TWFya2VyVGV4dCI6IlRvZGF5IiwiQXV0b1NjYWxlVHlwZSI6ZmFsc2V9LCJNaWxlc3RvbmVzIjpbeyIkaWQiOiIxMjMiLCJEYXRlIjoiMTk4NC0wOS0wMVQyMzo1OTo1OS45OTlaIiwiU3R5bGUiOnsiJGlkIjoiMTI0IiwiU2hhcGUiOjEzLCJDb25uZWN0b3JNYXJnaW4iOnsiJHJlZiI6IjU0In0sIkNvbm5lY3RvclN0eWxlIjp7IiRpZCI6IjEyNSIsIkxpbmVDb2xvciI6eyIkaWQiOiIxMjYiLCIkdHlwZSI6Ik5MUkUuQ29tbW9uLkRvbS5Tb2xpZENvbG9yQnJ1c2gsIE5MUkUuQ29tbW9uIiwiQ29sb3IiOnsiJGlkIjoiMTI3IiwiQSI6MTI3LCJSIjoxNzgsIkciOjE0LCJCIjoxOH19LCJMaW5lV2VpZ2h0IjoxLjAsIkxpbmVUeXBlIjowLCJQYXJlbnRTdHlsZSI6eyIkcmVmIjoiNTUifX0sIklzQmVsb3dUaW1lYmFuZCI6dHJ1ZSwiSGlkZURhdGUiOmZhbHNlLCJTaGFwZVNpemUiOjEsIlNwYWNpbmciOjIuMCwiUGFkZGluZyI6eyIkcmVmIjoiNTgifSwiU2hhcGVTdHlsZSI6eyIkaWQiOiIxMjgiLCJNYXJnaW4iOnsiJHJlZiI6IjYwIn0sIlBhZGRpbmciOnsiJHJlZiI6IjYxIn0sIkJhY2tncm91bmQiOnsiJGlkIjoiMTI5IiwiQ29sb3IiOnsiJGlkIjoiMTMwIiwiQSI6MjU1LCJSIjoxNzgsIkciOjE0LCJCIjoxOH19LCJJc1Zpc2libGUiOnRydWUsIldpZHRoIjoxOC4wLCJIZWlnaHQiOjIwLjAsIkJvcmRlclN0eWxlIjp7IiRpZCI6IjEzMSIsIkxpbmVDb2xvciI6eyIkcmVmIjoiNjMifSwiTGluZVdlaWdodCI6MC4wLCJMaW5lVHlwZSI6MCwiUGFyZW50U3R5bGUiOnsiJHJlZiI6IjYyIn19LCJQYXJlbnRTdHlsZSI6eyIkcmVmIjoiNTkifX0sIlRpdGxlU3R5bGUiOnsiJGlkIjoiMTMyIiwiRm9udFNldHRpbmdzIjp7IiRpZCI6IjEzMyIsIkZvbnRTaXplIjoxNCwiRm9udE5hbWUiOiJDYWxpYnJpIiwiSXNCb2xkIjp0cnVlLCJJc0l0YWxpYyI6ZmFsc2UsIklzVW5kZXJsaW5lZCI6ZmFsc2UsIlBhcmVudFN0eWxlIjp7IiRyZWYiOiI2NiJ9fSwiQXV0b1NpemUiOjAsIkZvcmVncm91bmQiOnsiJGlkIjoiMTM0IiwiQ29sb3IiOnsiJGlkIjoiMTM1IiwiQSI6MjU1LCJSIjoyNTQsIkciOjE4NiwiQiI6MTB9fSwiTWF4V2lkdGgiOjI1NC41NDU0NTQ1NDU0NTQ1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M2IiwiTGluZUNvbG9yIjpudWxsLCJMaW5lV2VpZ2h0IjowLjAsIkxpbmVUeXBlIjowLCJQYXJlbnRTdHlsZSI6bnVsbH0sIlBhcmVudFN0eWxlIjp7IiRyZWYiOiI2NSJ9fSwiRGF0ZVN0eWxlIjp7IiRpZCI6IjEzNyIsIkZvbnRTZXR0aW5ncyI6eyIkaWQiOiIxMzg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M5IiwiTGluZUNvbG9yIjpudWxsLCJMaW5lV2VpZ2h0IjowLjAsIkxpbmVUeXBlIjowLCJQYXJlbnRTdHlsZSI6bnVsbH0sIlBhcmVudFN0eWxlIjp7IiRyZWYiOiI3MiJ9fSwiRGF0ZUZvcm1hdCI6eyIkcmVmIjoiNzkifSwiSXNWaXNpYmxlIjp0cnVlLCJQYXJlbnRTdHlsZSI6eyIkcmVmIjoiNTMifX0sIlBvc2l0aW9uIjp7IiRpZCI6IjE0MCIsIlJhdGlvIjowLjEwMjE5MTM1ODk4ODY2NzcxLCJJc0N1c3RvbSI6ZmFsc2V9LCJJZCI6ImZiNTkwZGEwLTAwNmEtNDBmYS1hYWU3LTk5MzFhNTk4MGEzZSIsIlRpdGxlIjoiRVJDIFByb2dyYW0gZXN0YWJsaXNoZWQiLCJOb3RlIjpudWxsLCJIeXBlcmxpbmsiOm51bGwsIklzQ2hhbmdlZCI6ZmFsc2UsIklzTmV3IjpmYWxzZX0seyIkaWQiOiIxNDEiLCJEYXRlIjoiMTk4NS0wNC0wMVQyMzo1OTo1OS45OTlaIiwiU3R5bGUiOnsiJGlkIjoiMTQyIiwiU2hhcGUiOjEsIkNvbm5lY3Rvck1hcmdpbiI6eyIkcmVmIjoiNTQifSwiQ29ubmVjdG9yU3R5bGUiOnsiJGlkIjoiMTQzIiwiTGluZUNvbG9yIjp7IiRyZWYiOiI1NiJ9LCJMaW5lV2VpZ2h0IjoxLjAsIkxpbmVUeXBlIjowLCJQYXJlbnRTdHlsZSI6eyIkcmVmIjoiNTUifX0sIklzQmVsb3dUaW1lYmFuZCI6ZmFsc2UsIkhpZGVEYXRlIjpmYWxzZSwiU2hhcGVTaXplIjoxLCJTcGFjaW5nIjoyLjAsIlBhZGRpbmciOnsiJHJlZiI6IjU4In0sIlNoYXBlU3R5bGUiOnsiJGlkIjoiMTQ0IiwiTWFyZ2luIjp7IiRyZWYiOiI2MCJ9LCJQYWRkaW5nIjp7IiRyZWYiOiI2MSJ9LCJCYWNrZ3JvdW5kIjp7IiRpZCI6IjE0NSIsIkNvbG9yIjp7IiRpZCI6IjE0NiIsIkEiOjI1NSwiUiI6MjU0LCJHIjoxODYsIkIiOjEwfX0sIklzVmlzaWJsZSI6dHJ1ZSwiV2lkdGgiOjE4LjAsIkhlaWdodCI6MjAuMCwiQm9yZGVyU3R5bGUiOnsiJGlkIjoiMTQ3IiwiTGluZUNvbG9yIjp7IiRyZWYiOiI2MyJ9LCJMaW5lV2VpZ2h0IjowLjAsIkxpbmVUeXBlIjowLCJQYXJlbnRTdHlsZSI6eyIkcmVmIjoiNjIifX0sIlBhcmVudFN0eWxlIjp7IiRyZWYiOiI1OSJ9fSwiVGl0bGVTdHlsZSI6eyIkaWQiOiIxNDgiLCJGb250U2V0dGluZ3MiOnsiJGlkIjoiMTQ5IiwiRm9udFNpemUiOjE0LCJGb250TmFtZSI6IkNhbGlicmkiLCJJc0JvbGQiOnRydWUsIklzSXRhbGljIjpmYWxzZSwiSXNVbmRlcmxpbmVkIjpmYWxzZSwiUGFyZW50U3R5bGUiOnsiJHJlZiI6IjY2In19LCJBdXRvU2l6ZSI6MCwiRm9yZWdyb3VuZCI6eyIkaWQiOiIxNTAiLCJDb2xvciI6eyIkaWQiOiIxNTEiLCJBIjoyNTUsIlIiOjI1NCwiRyI6MTg2LCJCIjoxMH19LCJNYXhXaWR0aCI6MjAwLjA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E1MiIsIkxpbmVDb2xvciI6bnVsbCwiTGluZVdlaWdodCI6MC4wLCJMaW5lVHlwZSI6MCwiUGFyZW50U3R5bGUiOm51bGx9LCJQYXJlbnRTdHlsZSI6eyIkcmVmIjoiNjUifX0sIkRhdGVTdHlsZSI6eyIkaWQiOiIxNTMiLCJGb250U2V0dGluZ3MiOnsiJGlkIjoiMTU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E1NSIsIkxpbmVDb2xvciI6bnVsbCwiTGluZVdlaWdodCI6MC4wLCJMaW5lVHlwZSI6MCwiUGFyZW50U3R5bGUiOm51bGx9LCJQYXJlbnRTdHlsZSI6eyIkcmVmIjoiNzIifX0sIkRhdGVGb3JtYXQiOnsiJHJlZiI6Ijc5In0sIklzVmlzaWJsZSI6dHJ1ZSwiUGFyZW50U3R5bGUiOnsiJHJlZiI6IjUzIn19LCJQb3NpdGlvbiI6eyIkaWQiOiIxNTYiLCJSYXRpbyI6MC4wNzIxMDY0MDI1OTczMDk2MzIsIklzQ3VzdG9tIjpmYWxzZX0sIklkIjoiZjJjYTQ4NTctM2QxMC00Yjk3LTljMjgtMDAzYjIxN2ViMzMxIiwiVGl0bGUiOiJGaXJzdCBzaXggRVJDcyBhd2FyZGVkIChHZW4tMSkgLSBNYXJjaCAxOTg1IiwiTm90ZSI6bnVsbCwiSHlwZXJsaW5rIjpudWxsLCJJc0NoYW5nZWQiOmZhbHNlLCJJc05ldyI6ZmFsc2V9LHsiJGlkIjoiMTU3IiwiRGF0ZSI6IjE5ODgtMDQtMTVUMjM6NTk6NTkuOTk5WiIsIlN0eWxlIjp7IiRpZCI6IjE1OCIsIlNoYXBlIjoxLCJDb25uZWN0b3JNYXJnaW4iOnsiJHJlZiI6IjU0In0sIkNvbm5lY3RvclN0eWxlIjp7IiRpZCI6IjE1OSIsIkxpbmVDb2xvciI6eyIkaWQiOiIxNjAiLCIkdHlwZSI6Ik5MUkUuQ29tbW9uLkRvbS5Tb2xpZENvbG9yQnJ1c2gsIE5MUkUuQ29tbW9uIiwiQ29sb3IiOnsiJGlkIjoiMTYxIiwiQSI6MTI3LCJSIjoyNTQsIkciOjE4NiwiQiI6MTB9fSwiTGluZVdlaWdodCI6MS4wLCJMaW5lVHlwZSI6MCwiUGFyZW50U3R5bGUiOnsiJHJlZiI6IjU1In19LCJJc0JlbG93VGltZWJhbmQiOnRydWUsIkhpZGVEYXRlIjpmYWxzZSwiU2hhcGVTaXplIjoxLCJTcGFjaW5nIjoyLjAsIlBhZGRpbmciOnsiJHJlZiI6IjU4In0sIlNoYXBlU3R5bGUiOnsiJGlkIjoiMTYyIiwiTWFyZ2luIjp7IiRyZWYiOiI2MCJ9LCJQYWRkaW5nIjp7IiRyZWYiOiI2MSJ9LCJCYWNrZ3JvdW5kIjp7IiRpZCI6IjE2MyIsIkNvbG9yIjp7IiRpZCI6IjE2NCIsIkEiOjI1NSwiUiI6MjU0LCJHIjoxODYsIkIiOjEwfX0sIklzVmlzaWJsZSI6dHJ1ZSwiV2lkdGgiOjE4LjAsIkhlaWdodCI6MjAuMCwiQm9yZGVyU3R5bGUiOnsiJGlkIjoiMTY1IiwiTGluZUNvbG9yIjp7IiRyZWYiOiI2MyJ9LCJMaW5lV2VpZ2h0IjowLjAsIkxpbmVUeXBlIjowLCJQYXJlbnRTdHlsZSI6eyIkcmVmIjoiNjIifX0sIlBhcmVudFN0eWxlIjp7IiRyZWYiOiI1OSJ9fSwiVGl0bGVTdHlsZSI6eyIkaWQiOiIxNjYiLCJGb250U2V0dGluZ3MiOnsiJGlkIjoiMTY3IiwiRm9udFNpemUiOjE0LCJGb250TmFtZSI6IkNhbGlicmkiLCJJc0JvbGQiOnRydWUsIklzSXRhbGljIjpmYWxzZSwiSXNVbmRlcmxpbmVkIjpmYWxzZSwiUGFyZW50U3R5bGUiOnsiJHJlZiI6IjY2In19LCJBdXRvU2l6ZSI6MCwiRm9yZWdyb3VuZCI6eyIkaWQiOiIxNjgiLCJDb2xvciI6eyIkaWQiOiIxNjkiLCJBIjoyNTUsIlIiOjI1NCwiRyI6MTg2LCJCIjoxMH19LCJNYXhXaWR0aCI6MjU0LjU0NTQ1NDU0NTQ1NDUz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AiLCJMaW5lQ29sb3IiOm51bGwsIkxpbmVXZWlnaHQiOjAuMCwiTGluZVR5cGUiOjAsIlBhcmVudFN0eWxlIjpudWxsfSwiUGFyZW50U3R5bGUiOnsiJHJlZiI6IjY1In19LCJEYXRlU3R5bGUiOnsiJGlkIjoiMTcxIiwiRm9udFNldHRpbmdzIjp7IiRpZCI6IjE3Mi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xNzMiLCJMaW5lQ29sb3IiOm51bGwsIkxpbmVXZWlnaHQiOjAuMCwiTGluZVR5cGUiOjAsIlBhcmVudFN0eWxlIjpudWxsfSwiUGFyZW50U3R5bGUiOnsiJHJlZiI6IjcyIn19LCJEYXRlRm9ybWF0Ijp7IiRyZWYiOiI3OSJ9LCJJc1Zpc2libGUiOnRydWUsIlBhcmVudFN0eWxlIjp7IiRyZWYiOiI1MyJ9fSwiUG9zaXRpb24iOnsiJGlkIjoiMTc0IiwiUmF0aW8iOjAuMCwiSXNDdXN0b20iOmZhbHNlfSwiSWQiOiJlYmQ4YTFlZi1hNjQzLTQ0NzUtYjQ0MC1jY2UwOWQ4OGVlM2MiLCJUaXRsZSI6IkZpcnN0IHNpdGUgdmlzaXRzIHdpdGggZXh0ZXJuYWwgcmV2aWV3ZXJzIGNvbmR1Y3RlZCIsIk5vdGUiOm51bGwsIkh5cGVybGluayI6bnVsbCwiSXNDaGFuZ2VkIjpmYWxzZSwiSXNOZXciOmZhbHNlfSx7IiRpZCI6IjE3NSIsIkRhdGUiOiIxOTkwLTA2LTAxVDIzOjU5OjU5Ljk5OVoiLCJTdHlsZSI6eyIkaWQiOiIxNzYiLCJTaGFwZSI6MTMsIkNvbm5lY3Rvck1hcmdpbiI6eyIkcmVmIjoiNTQifSwiQ29ubmVjdG9yU3R5bGUiOnsiJGlkIjoiMTc3IiwiTGluZUNvbG9yIjp7IiRpZCI6IjE3OCIsIiR0eXBlIjoiTkxSRS5Db21tb24uRG9tLlNvbGlkQ29sb3JCcnVzaCwgTkxSRS5Db21tb24iLCJDb2xvciI6eyIkaWQiOiIxNzkiLCJBIjoxMjcsIlIiOjE3OCwiRyI6MTQsIkIiOjE4fX0sIkxpbmVXZWlnaHQiOjEuMCwiTGluZVR5cGUiOjAsIlBhcmVudFN0eWxlIjp7IiRyZWYiOiI1NSJ9fSwiSXNCZWxvd1RpbWViYW5kIjpmYWxzZSwiSGlkZURhdGUiOmZhbHNlLCJTaGFwZVNpemUiOjEsIlNwYWNpbmciOjIuMCwiUGFkZGluZyI6eyIkcmVmIjoiNTgifSwiU2hhcGVTdHlsZSI6eyIkaWQiOiIxODAiLCJNYXJnaW4iOnsiJHJlZiI6IjYwIn0sIlBhZGRpbmciOnsiJHJlZiI6IjYxIn0sIkJhY2tncm91bmQiOnsiJGlkIjoiMTgxIiwiQ29sb3IiOnsiJGlkIjoiMTgyIiwiQSI6MjU1LCJSIjoxNzgsIkciOjE0LCJCIjoxOH19LCJJc1Zpc2libGUiOnRydWUsIldpZHRoIjoxOC4wLCJIZWlnaHQiOjIwLjAsIkJvcmRlclN0eWxlIjp7IiRpZCI6IjE4MyIsIkxpbmVDb2xvciI6eyIkcmVmIjoiNjMifSwiTGluZVdlaWdodCI6MC4wLCJMaW5lVHlwZSI6MCwiUGFyZW50U3R5bGUiOnsiJHJlZiI6IjYyIn19LCJQYXJlbnRTdHlsZSI6eyIkcmVmIjoiNTkifX0sIlRpdGxlU3R5bGUiOnsiJGlkIjoiMTg0IiwiRm9udFNldHRpbmdzIjp7IiRpZCI6IjE4NSIsIkZvbnRTaXplIjoxNCwiRm9udE5hbWUiOiJDYWxpYnJpIiwiSXNCb2xkIjp0cnVlLCJJc0l0YWxpYyI6ZmFsc2UsIklzVW5kZXJsaW5lZCI6ZmFsc2UsIlBhcmVudFN0eWxlIjp7IiRyZWYiOiI2NiJ9fSwiQXV0b1NpemUiOjAsIkZvcmVncm91bmQiOnsiJGlkIjoiMTg2IiwiQ29sb3IiOnsiJGlkIjoiMTg3IiwiQSI6MjU1LCJSIjoyNTQsIkciOjE4NiwiQiI6MTB9fSwiTWF4V2lkdGgiOjI1NC41NDU0NTQ1NDU0NTQ1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Tg4IiwiTGluZUNvbG9yIjpudWxsLCJMaW5lV2VpZ2h0IjowLjAsIkxpbmVUeXBlIjowLCJQYXJlbnRTdHlsZSI6bnVsbH0sIlBhcmVudFN0eWxlIjp7IiRyZWYiOiI2NSJ9fSwiRGF0ZVN0eWxlIjp7IiRpZCI6IjE4OSIsIkZvbnRTZXR0aW5ncyI6eyIkaWQiOiIxOT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TkxIiwiTGluZUNvbG9yIjpudWxsLCJMaW5lV2VpZ2h0IjowLjAsIkxpbmVUeXBlIjowLCJQYXJlbnRTdHlsZSI6bnVsbH0sIlBhcmVudFN0eWxlIjp7IiRyZWYiOiI3MiJ9fSwiRGF0ZUZvcm1hdCI6eyIkcmVmIjoiNzkifSwiSXNWaXNpYmxlIjp0cnVlLCJQYXJlbnRTdHlsZSI6eyIkcmVmIjoiNTMifX0sIlBvc2l0aW9uIjp7IiRpZCI6IjE5MiIsIlJhdGlvIjowLjA4MjU4NTkxMTY5MTkyNDY2OCwiSXNDdXN0b20iOnRydWV9LCJJZCI6IjkyZTM5YjE1LWM5MmQtNGZhMi05MzQ3LTM4NTE5NzEyM2U0OCIsIlRpdGxlIjoiRVJDIHByb2dyYW0gYW5udWFsIG1lZXRpbmdzIGluaXRpYXRlZCIsIk5vdGUiOm51bGwsIkh5cGVybGluayI6bnVsbCwiSXNDaGFuZ2VkIjpmYWxzZSwiSXNOZXciOmZhbHNlfSx7IiRpZCI6IjE5MyIsIkRhdGUiOiIxOTkyLTA5LTAxVDIzOjU5OjU5Ljk5OVoiLCJTdHlsZSI6eyIkaWQiOiIxOTQiLCJTaGFwZSI6MSwiQ29ubmVjdG9yTWFyZ2luIjp7IiRyZWYiOiI1NCJ9LCJDb25uZWN0b3JTdHlsZSI6eyIkaWQiOiIxOTUiLCJMaW5lQ29sb3IiOnsiJGlkIjoiMTk2IiwiJHR5cGUiOiJOTFJFLkNvbW1vbi5Eb20uU29saWRDb2xvckJydXNoLCBOTFJFLkNvbW1vbiIsIkNvbG9yIjp7IiRpZCI6IjE5NyIsIkEiOjEyNywiUiI6MjU0LCJHIjoxODYsIkIiOjEwfX0sIkxpbmVXZWlnaHQiOjEuMCwiTGluZVR5cGUiOjAsIlBhcmVudFN0eWxlIjp7IiRyZWYiOiI1NSJ9fSwiSXNCZWxvd1RpbWViYW5kIjp0cnVlLCJIaWRlRGF0ZSI6ZmFsc2UsIlNoYXBlU2l6ZSI6MSwiU3BhY2luZyI6Mi4wLCJQYWRkaW5nIjp7IiRyZWYiOiI1OCJ9LCJTaGFwZVN0eWxlIjp7IiRpZCI6IjE5OCIsIk1hcmdpbiI6eyIkcmVmIjoiNjAifSwiUGFkZGluZyI6eyIkcmVmIjoiNjEifSwiQmFja2dyb3VuZCI6eyIkaWQiOiIxOTkiLCJDb2xvciI6eyIkaWQiOiIyMDAiLCJBIjoyNTUsIlIiOjI1NCwiRyI6MTg2LCJCIjoxMH19LCJJc1Zpc2libGUiOnRydWUsIldpZHRoIjoxOC4wLCJIZWlnaHQiOjIwLjAsIkJvcmRlclN0eWxlIjp7IiRpZCI6IjIwMSIsIkxpbmVDb2xvciI6eyIkcmVmIjoiNjMifSwiTGluZVdlaWdodCI6MC4wLCJMaW5lVHlwZSI6MCwiUGFyZW50U3R5bGUiOnsiJHJlZiI6IjYyIn19LCJQYXJlbnRTdHlsZSI6eyIkcmVmIjoiNTkifX0sIlRpdGxlU3R5bGUiOnsiJGlkIjoiMjAyIiwiRm9udFNldHRpbmdzIjp7IiRpZCI6IjIwMyIsIkZvbnRTaXplIjoxNCwiRm9udE5hbWUiOiJDYWxpYnJpIiwiSXNCb2xkIjp0cnVlLCJJc0l0YWxpYyI6ZmFsc2UsIklzVW5kZXJsaW5lZCI6ZmFsc2UsIlBhcmVudFN0eWxlIjp7IiRyZWYiOiI2NiJ9fSwiQXV0b1NpemUiOjAsIkZvcmVncm91bmQiOnsiJGlkIjoiMjA0IiwiQ29sb3IiOnsiJGlkIjoiMjA1IiwiQSI6MjU1LCJSIjoyNTQsIkciOjE4NiwiQiI6MTB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DYiLCJMaW5lQ29sb3IiOm51bGwsIkxpbmVXZWlnaHQiOjAuMCwiTGluZVR5cGUiOjAsIlBhcmVudFN0eWxlIjpudWxsfSwiUGFyZW50U3R5bGUiOnsiJHJlZiI6IjY1In19LCJEYXRlU3R5bGUiOnsiJGlkIjoiMjA3IiwiRm9udFNldHRpbmdzIjp7IiRpZCI6IjIw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DkiLCJMaW5lQ29sb3IiOm51bGwsIkxpbmVXZWlnaHQiOjAuMCwiTGluZVR5cGUiOjAsIlBhcmVudFN0eWxlIjpudWxsfSwiUGFyZW50U3R5bGUiOnsiJHJlZiI6IjcyIn19LCJEYXRlRm9ybWF0Ijp7IiRyZWYiOiI3OSJ9LCJJc1Zpc2libGUiOnRydWUsIlBhcmVudFN0eWxlIjp7IiRyZWYiOiI1MyJ9fSwiUG9zaXRpb24iOnsiJGlkIjoiMjEwIiwiUmF0aW8iOjAuMzA0MDEyMzQ1Njc5MDEyMzYsIklzQ3VzdG9tIjp0cnVlfSwiSWQiOiJiZDVhZjA0Mi1jMDQ0LTRiMmEtYmVjNy1hZmEzZDFlMTkzNjgiLCJUaXRsZSI6IjIxIHRvdGFsIEdlbi0xIEVSQ3MgZXN0YWJsaXNoZWQsIDQgdGVybWluYXRlZCIsIk5vdGUiOm51bGwsIkh5cGVybGluayI6bnVsbCwiSXNDaGFuZ2VkIjpmYWxzZSwiSXNOZXciOmZhbHNlfSx7IiRpZCI6IjIxMSIsIkRhdGUiOiIxOTk0LTA5LTA4VDIzOjU5OjU5Ljk5OVoiLCJTdHlsZSI6eyIkaWQiOiIyMTIiLCJTaGFwZSI6MSwiQ29ubmVjdG9yTWFyZ2luIjp7IiRyZWYiOiI1NCJ9LCJDb25uZWN0b3JTdHlsZSI6eyIkaWQiOiIyMTMiLCJMaW5lQ29sb3IiOnsiJGlkIjoiMjE0IiwiJHR5cGUiOiJOTFJFLkNvbW1vbi5Eb20uU29saWRDb2xvckJydXNoLCBOTFJFLkNvbW1vbiIsIkNvbG9yIjp7IiRpZCI6IjIxNSIsIkEiOjEyNywiUiI6MjU0LCJHIjoxODYsIkIiOjEwfX0sIkxpbmVXZWlnaHQiOjEuMCwiTGluZVR5cGUiOjAsIlBhcmVudFN0eWxlIjp7IiRyZWYiOiI1NSJ9fSwiSXNCZWxvd1RpbWViYW5kIjpmYWxzZSwiSGlkZURhdGUiOmZhbHNlLCJTaGFwZVNpemUiOjEsIlNwYWNpbmciOjIuMCwiUGFkZGluZyI6eyIkcmVmIjoiNTgifSwiU2hhcGVTdHlsZSI6eyIkaWQiOiIyMTYiLCJNYXJnaW4iOnsiJHJlZiI6IjYwIn0sIlBhZGRpbmciOnsiJHJlZiI6IjYxIn0sIkJhY2tncm91bmQiOnsiJGlkIjoiMjE3IiwiQ29sb3IiOnsiJGlkIjoiMjE4IiwiQSI6MjU1LCJSIjoyNTQsIkciOjE4NiwiQiI6MTB9fSwiSXNWaXNpYmxlIjp0cnVlLCJXaWR0aCI6MTguMCwiSGVpZ2h0IjoyMC4wLCJCb3JkZXJTdHlsZSI6eyIkaWQiOiIyMTkiLCJMaW5lQ29sb3IiOnsiJHJlZiI6IjYzIn0sIkxpbmVXZWlnaHQiOjAuMCwiTGluZVR5cGUiOjAsIlBhcmVudFN0eWxlIjp7IiRyZWYiOiI2MiJ9fSwiUGFyZW50U3R5bGUiOnsiJHJlZiI6IjU5In19LCJUaXRsZVN0eWxlIjp7IiRpZCI6IjIyMCIsIkZvbnRTZXR0aW5ncyI6eyIkaWQiOiIyMjEiLCJGb250U2l6ZSI6MTQsIkZvbnROYW1lIjoiQ2FsaWJyaSIsIklzQm9sZCI6dHJ1ZSwiSXNJdGFsaWMiOmZhbHNlLCJJc1VuZGVybGluZWQiOmZhbHNlLCJQYXJlbnRTdHlsZSI6eyIkcmVmIjoiNjYifX0sIkF1dG9TaXplIjoyLCJGb3JlZ3JvdW5kIjp7IiRpZCI6IjIyMiIsIkNvbG9yIjp7IiRpZCI6IjIyMyIsIkEiOjI1NSwiUiI6MjU0LCJHIjoxODYsIkIiOjEwfX0sIk1heFdpZHRoIjoxNzguOTgxODg3ODE3MzgyODE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IyNCIsIkxpbmVDb2xvciI6bnVsbCwiTGluZVdlaWdodCI6MC4wLCJMaW5lVHlwZSI6MCwiUGFyZW50U3R5bGUiOm51bGx9LCJQYXJlbnRTdHlsZSI6eyIkcmVmIjoiNjUifX0sIkRhdGVTdHlsZSI6eyIkaWQiOiIyMjUiLCJGb250U2V0dGluZ3MiOnsiJGlkIjoiMjI2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NyIsIkxpbmVDb2xvciI6bnVsbCwiTGluZVdlaWdodCI6MC4wLCJMaW5lVHlwZSI6MCwiUGFyZW50U3R5bGUiOm51bGx9LCJQYXJlbnRTdHlsZSI6eyIkcmVmIjoiNzIifX0sIkRhdGVGb3JtYXQiOnsiJHJlZiI6Ijc5In0sIklzVmlzaWJsZSI6dHJ1ZSwiUGFyZW50U3R5bGUiOnsiJHJlZiI6IjUzIn19LCJQb3NpdGlvbiI6eyIkaWQiOiIyMjgiLCJSYXRpbyI6MC4zMzAzODU3OTY4MTc3MzI0NSwiSXNDdXN0b20iOnRydWV9LCJJZCI6ImRmZDA4NWNkLTQ0N2YtNGIwMS05MjdiLTEwYjhlODUzOGZmOCIsIlRpdGxlIjoiRmlyc3QgR2VuLTIgRVJDcyBhd2FyZGVkIC0gU2VwdCAxOTg0IiwiTm90ZSI6bnVsbCwiSHlwZXJsaW5rIjpudWxsLCJJc0NoYW5nZWQiOmZhbHNlLCJJc05ldyI6ZmFsc2V9LHsiJGlkIjoiMjI5IiwiRGF0ZSI6IjE5OTUtMDQtMDFUMjM6NTk6NTkuOTk5WiIsIlN0eWxlIjp7IiRpZCI6IjIzMCIsIlNoYXBlIjoxLCJDb25uZWN0b3JNYXJnaW4iOnsiJHJlZiI6IjU0In0sIkNvbm5lY3RvclN0eWxlIjp7IiRpZCI6IjIzMSIsIkxpbmVDb2xvciI6eyIkaWQiOiIyMzIiLCIkdHlwZSI6Ik5MUkUuQ29tbW9uLkRvbS5Tb2xpZENvbG9yQnJ1c2gsIE5MUkUuQ29tbW9uIiwiQ29sb3IiOnsiJGlkIjoiMjMzIiwiQSI6MTI3LCJSIjoyNTQsIkciOjE4NiwiQiI6MTB9fSwiTGluZVdlaWdodCI6MS4wLCJMaW5lVHlwZSI6MCwiUGFyZW50U3R5bGUiOnsiJHJlZiI6IjU1In19LCJJc0JlbG93VGltZWJhbmQiOnRydWUsIkhpZGVEYXRlIjpmYWxzZSwiU2hhcGVTaXplIjoxLCJTcGFjaW5nIjoyLjAsIlBhZGRpbmciOnsiJHJlZiI6IjU4In0sIlNoYXBlU3R5bGUiOnsiJGlkIjoiMjM0IiwiTWFyZ2luIjp7IiRyZWYiOiI2MCJ9LCJQYWRkaW5nIjp7IiRyZWYiOiI2MSJ9LCJCYWNrZ3JvdW5kIjp7IiRpZCI6IjIzNSIsIkNvbG9yIjp7IiRpZCI6IjIzNiIsIkEiOjI1NSwiUiI6MjU0LCJHIjoxODYsIkIiOjEwfX0sIklzVmlzaWJsZSI6dHJ1ZSwiV2lkdGgiOjE4LjAsIkhlaWdodCI6MjAuMCwiQm9yZGVyU3R5bGUiOnsiJGlkIjoiMjM3IiwiTGluZUNvbG9yIjp7IiRyZWYiOiI2MyJ9LCJMaW5lV2VpZ2h0IjowLjAsIkxpbmVUeXBlIjowLCJQYXJlbnRTdHlsZSI6eyIkcmVmIjoiNjIifX0sIlBhcmVudFN0eWxlIjp7IiRyZWYiOiI1OSJ9fSwiVGl0bGVTdHlsZSI6eyIkaWQiOiIyMzgiLCJGb250U2V0dGluZ3MiOnsiJGlkIjoiMjM5IiwiRm9udFNpemUiOjE0LCJGb250TmFtZSI6IkNhbGlicmkiLCJJc0JvbGQiOnRydWUsIklzSXRhbGljIjpmYWxzZSwiSXNVbmRlcmxpbmVkIjpmYWxzZSwiUGFyZW50U3R5bGUiOnsiJHJlZiI6IjY2In19LCJBdXRvU2l6ZSI6MCwiRm9yZWdyb3VuZCI6eyIkaWQiOiIyNDAiLCJDb2xvciI6eyIkaWQiOiIyNDEiLCJBIjoyNTUsIlIiOjI1NCwiRyI6MTg2LCJCIjoxMH19LCJNYXhXaWR0aCI6MjU0LjU0NTQ1NDU0NTQ1NDUz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NDIiLCJMaW5lQ29sb3IiOm51bGwsIkxpbmVXZWlnaHQiOjAuMCwiTGluZVR5cGUiOjAsIlBhcmVudFN0eWxlIjpudWxsfSwiUGFyZW50U3R5bGUiOnsiJHJlZiI6IjY1In19LCJEYXRlU3R5bGUiOnsiJGlkIjoiMjQzIiwiRm9udFNldHRpbmdzIjp7IiRpZCI6IjI0N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NDUiLCJMaW5lQ29sb3IiOm51bGwsIkxpbmVXZWlnaHQiOjAuMCwiTGluZVR5cGUiOjAsIlBhcmVudFN0eWxlIjpudWxsfSwiUGFyZW50U3R5bGUiOnsiJHJlZiI6IjcyIn19LCJEYXRlRm9ybWF0Ijp7IiRyZWYiOiI3OSJ9LCJJc1Zpc2libGUiOnRydWUsIlBhcmVudFN0eWxlIjp7IiRyZWYiOiI1MyJ9fSwiUG9zaXRpb24iOnsiJGlkIjoiMjQ2IiwiUmF0aW8iOjAuMCwiSXNDdXN0b20iOmZhbHNlfSwiSWQiOiI5ZjkxMWJlMi03Y2M1LTRkN2MtYmVlYy04YTA5Mjk3ZDdkYjciLCJUaXRsZSI6IlNXT1QgcHJvY2VzcyBpbXBsZW1lbnRlZCIsIk5vdGUiOm51bGwsIkh5cGVybGluayI6bnVsbCwiSXNDaGFuZ2VkIjpmYWxzZSwiSXNOZXciOmZhbHNlfSx7IiRpZCI6IjI0NyIsIkRhdGUiOiIxOTk2LTEyLTAxVDIzOjU5OjU5Ljk5OVoiLCJTdHlsZSI6eyIkaWQiOiIyNDgiLCJTaGFwZSI6MTMsIkNvbm5lY3Rvck1hcmdpbiI6eyIkcmVmIjoiNTQifSwiQ29ubmVjdG9yU3R5bGUiOnsiJGlkIjoiMjQ5IiwiTGluZUNvbG9yIjp7IiRpZCI6IjI1MCIsIiR0eXBlIjoiTkxSRS5Db21tb24uRG9tLlNvbGlkQ29sb3JCcnVzaCwgTkxSRS5Db21tb24iLCJDb2xvciI6eyIkaWQiOiIyNTEiLCJBIjoxMjcsIlIiOjE3OCwiRyI6MTQsIkIiOjE4fX0sIkxpbmVXZWlnaHQiOjEuMCwiTGluZVR5cGUiOjAsIlBhcmVudFN0eWxlIjp7IiRyZWYiOiI1NSJ9fSwiSXNCZWxvd1RpbWViYW5kIjpmYWxzZSwiSGlkZURhdGUiOmZhbHNlLCJTaGFwZVNpemUiOjEsIlNwYWNpbmciOjIuMCwiUGFkZGluZyI6eyIkcmVmIjoiNTgifSwiU2hhcGVTdHlsZSI6eyIkaWQiOiIyNTIiLCJNYXJnaW4iOnsiJHJlZiI6IjYwIn0sIlBhZGRpbmciOnsiJHJlZiI6IjYxIn0sIkJhY2tncm91bmQiOnsiJGlkIjoiMjUzIiwiQ29sb3IiOnsiJGlkIjoiMjU0IiwiQSI6MjU1LCJSIjoxNzgsIkciOjE0LCJCIjoxOH19LCJJc1Zpc2libGUiOnRydWUsIldpZHRoIjoxOC4wLCJIZWlnaHQiOjIwLjAsIkJvcmRlclN0eWxlIjp7IiRpZCI6IjI1NSIsIkxpbmVDb2xvciI6eyIkcmVmIjoiNjMifSwiTGluZVdlaWdodCI6MC4wLCJMaW5lVHlwZSI6MCwiUGFyZW50U3R5bGUiOnsiJHJlZiI6IjYyIn19LCJQYXJlbnRTdHlsZSI6eyIkcmVmIjoiNTkifX0sIlRpdGxlU3R5bGUiOnsiJGlkIjoiMjU2IiwiRm9udFNldHRpbmdzIjp7IiRpZCI6IjI1NyIsIkZvbnRTaXplIjoxNCwiRm9udE5hbWUiOiJDYWxpYnJpIiwiSXNCb2xkIjp0cnVlLCJJc0l0YWxpYyI6ZmFsc2UsIklzVW5kZXJsaW5lZCI6ZmFsc2UsIlBhcmVudFN0eWxlIjp7IiRyZWYiOiI2NiJ9fSwiQXV0b1NpemUiOjIsIkZvcmVncm91bmQiOnsiJGlkIjoiMjU4IiwiQ29sb3IiOnsiJGlkIjoiMjU5IiwiQSI6MjU1LCJSIjoyNTQsIkciOjE4NiwiQiI6MTB9fSwiTWF4V2lkdGgiOjE3Ny42NzQxMzMzMDA3ODEy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YwIiwiTGluZUNvbG9yIjpudWxsLCJMaW5lV2VpZ2h0IjowLjAsIkxpbmVUeXBlIjowLCJQYXJlbnRTdHlsZSI6bnVsbH0sIlBhcmVudFN0eWxlIjp7IiRyZWYiOiI2NSJ9fSwiRGF0ZVN0eWxlIjp7IiRpZCI6IjI2MSIsIkZvbnRTZXR0aW5ncyI6eyIkaWQiOiIyNj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YzIiwiTGluZUNvbG9yIjpudWxsLCJMaW5lV2VpZ2h0IjowLjAsIkxpbmVUeXBlIjowLCJQYXJlbnRTdHlsZSI6bnVsbH0sIlBhcmVudFN0eWxlIjp7IiRyZWYiOiI3MiJ9fSwiRGF0ZUZvcm1hdCI6eyIkcmVmIjoiNzkifSwiSXNWaXNpYmxlIjp0cnVlLCJQYXJlbnRTdHlsZSI6eyIkcmVmIjoiNTMifX0sIlBvc2l0aW9uIjp7IiRpZCI6IjI2NCIsIlJhdGlvIjowLjA5NjAyNjI5MTA4MTkzNDgsIklzQ3VzdG9tIjp0cnVlfSwiSWQiOiI0ZjRkZjc4Ni1kYzExLTQ3ODUtOTE3MS0wOTAxNTllYWM0MjkiLCJUaXRsZSI6IkVSQyBCZXN0IFByYWN0aWNlcyBNYW51YWwgKDFzdCBlZC4pIHB1Ymxpc2hlZCIsIk5vdGUiOm51bGwsIkh5cGVybGluayI6bnVsbCwiSXNDaGFuZ2VkIjpmYWxzZSwiSXNOZXciOmZhbHNlfSx7IiRpZCI6IjI2NSIsIkRhdGUiOiIxOTk3LTAzLTAyVDIzOjU5OjU5Ljk5OVoiLCJTdHlsZSI6eyIkaWQiOiIyNjYiLCJTaGFwZSI6MSwiQ29ubmVjdG9yTWFyZ2luIjp7IiRyZWYiOiI1NCJ9LCJDb25uZWN0b3JTdHlsZSI6eyIkaWQiOiIyNjciLCJMaW5lQ29sb3IiOnsiJGlkIjoiMjY4IiwiJHR5cGUiOiJOTFJFLkNvbW1vbi5Eb20uU29saWRDb2xvckJydXNoLCBOTFJFLkNvbW1vbiIsIkNvbG9yIjp7IiRpZCI6IjI2OSIsIkEiOjEyNywiUiI6MjU0LCJHIjoxODYsIkIiOjEwfX0sIkxpbmVXZWlnaHQiOjEuMCwiTGluZVR5cGUiOjAsIlBhcmVudFN0eWxlIjp7IiRyZWYiOiI1NSJ9fSwiSXNCZWxvd1RpbWViYW5kIjp0cnVlLCJIaWRlRGF0ZSI6ZmFsc2UsIlNoYXBlU2l6ZSI6MSwiU3BhY2luZyI6Mi4wLCJQYWRkaW5nIjp7IiRyZWYiOiI1OCJ9LCJTaGFwZVN0eWxlIjp7IiRpZCI6IjI3MCIsIk1hcmdpbiI6eyIkcmVmIjoiNjAifSwiUGFkZGluZyI6eyIkcmVmIjoiNjEifSwiQmFja2dyb3VuZCI6eyIkaWQiOiIyNzEiLCJDb2xvciI6eyIkaWQiOiIyNzIiLCJBIjoyNTUsIlIiOjI1NCwiRyI6MTg2LCJCIjoxMH19LCJJc1Zpc2libGUiOnRydWUsIldpZHRoIjoxOC4wLCJIZWlnaHQiOjIwLjAsIkJvcmRlclN0eWxlIjp7IiRpZCI6IjI3MyIsIkxpbmVDb2xvciI6eyIkcmVmIjoiNjMifSwiTGluZVdlaWdodCI6MC4wLCJMaW5lVHlwZSI6MCwiUGFyZW50U3R5bGUiOnsiJHJlZiI6IjYyIn19LCJQYXJlbnRTdHlsZSI6eyIkcmVmIjoiNTkifX0sIlRpdGxlU3R5bGUiOnsiJGlkIjoiMjc0IiwiRm9udFNldHRpbmdzIjp7IiRpZCI6IjI3NSIsIkZvbnRTaXplIjoxNCwiRm9udE5hbWUiOiJDYWxpYnJpIiwiSXNCb2xkIjp0cnVlLCJJc0l0YWxpYyI6ZmFsc2UsIklzVW5kZXJsaW5lZCI6ZmFsc2UsIlBhcmVudFN0eWxlIjp7IiRyZWYiOiI2NiJ9fSwiQXV0b1NpemUiOjAsIkZvcmVncm91bmQiOnsiJGlkIjoiMjc2IiwiQ29sb3IiOnsiJGlkIjoiMjc3IiwiQSI6MjU1LCJSIjoyNTQsIkciOjE4NiwiQiI6MTB9fSwiTWF4V2lkdGgiOjI1NC41NDU0NTQ1NDU0NTQ1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c4IiwiTGluZUNvbG9yIjpudWxsLCJMaW5lV2VpZ2h0IjowLjAsIkxpbmVUeXBlIjowLCJQYXJlbnRTdHlsZSI6bnVsbH0sIlBhcmVudFN0eWxlIjp7IiRyZWYiOiI2NSJ9fSwiRGF0ZVN0eWxlIjp7IiRpZCI6IjI3OSIsIkZvbnRTZXR0aW5ncyI6eyIkaWQiOiIyOD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jgxIiwiTGluZUNvbG9yIjpudWxsLCJMaW5lV2VpZ2h0IjowLjAsIkxpbmVUeXBlIjowLCJQYXJlbnRTdHlsZSI6bnVsbH0sIlBhcmVudFN0eWxlIjp7IiRyZWYiOiI3MiJ9fSwiRGF0ZUZvcm1hdCI6eyIkcmVmIjoiNzkifSwiSXNWaXNpYmxlIjp0cnVlLCJQYXJlbnRTdHlsZSI6eyIkcmVmIjoiNTMifX0sIlBvc2l0aW9uIjp7IiRpZCI6IjI4MiIsIlJhdGlvIjowLjAsIklzQ3VzdG9tIjpmYWxzZX0sIklkIjoiYzEwNzMwNTMtNjFhNC00MTRmLWJkNjktOWE2NDFhZWU1ZGNmIiwiVGl0bGUiOiJTdHVkZW50IExlYWRlcnNoaXAgQ291bmNpbHMgcmVxdWlyZWQiLCJOb3RlIjpudWxsLCJIeXBlcmxpbmsiOm51bGwsIklzQ2hhbmdlZCI6ZmFsc2UsIklzTmV3IjpmYWxzZX0seyIkaWQiOiIyODMiLCJEYXRlIjoiMTk5Ny0wNi0wMVQyMzo1OTo1OS45OTlaIiwiU3R5bGUiOnsiJGlkIjoiMjg0IiwiU2hhcGUiOjEsIkNvbm5lY3Rvck1hcmdpbiI6eyIkcmVmIjoiNTQifSwiQ29ubmVjdG9yU3R5bGUiOnsiJGlkIjoiMjg1IiwiTGluZUNvbG9yIjp7IiRpZCI6IjI4NiIsIiR0eXBlIjoiTkxSRS5Db21tb24uRG9tLlNvbGlkQ29sb3JCcnVzaCwgTkxSRS5Db21tb24iLCJDb2xvciI6eyIkaWQiOiIyODciLCJBIjoxMjcsIlIiOjI1NCwiRyI6MTg2LCJCIjoxMH19LCJMaW5lV2VpZ2h0IjoxLjAsIkxpbmVUeXBlIjowLCJQYXJlbnRTdHlsZSI6eyIkcmVmIjoiNTUifX0sIklzQmVsb3dUaW1lYmFuZCI6ZmFsc2UsIkhpZGVEYXRlIjpmYWxzZSwiU2hhcGVTaXplIjoxLCJTcGFjaW5nIjoyLjAsIlBhZGRpbmciOnsiJHJlZiI6IjU4In0sIlNoYXBlU3R5bGUiOnsiJGlkIjoiMjg4IiwiTWFyZ2luIjp7IiRyZWYiOiI2MCJ9LCJQYWRkaW5nIjp7IiRyZWYiOiI2MSJ9LCJCYWNrZ3JvdW5kIjp7IiRpZCI6IjI4OSIsIkNvbG9yIjp7IiRpZCI6IjI5MCIsIkEiOjI1NSwiUiI6MjU0LCJHIjoxODYsIkIiOjEwfX0sIklzVmlzaWJsZSI6dHJ1ZSwiV2lkdGgiOjE4LjAsIkhlaWdodCI6MjAuMCwiQm9yZGVyU3R5bGUiOnsiJGlkIjoiMjkxIiwiTGluZUNvbG9yIjp7IiRyZWYiOiI2MyJ9LCJMaW5lV2VpZ2h0IjowLjAsIkxpbmVUeXBlIjowLCJQYXJlbnRTdHlsZSI6eyIkcmVmIjoiNjIifX0sIlBhcmVudFN0eWxlIjp7IiRyZWYiOiI1OSJ9fSwiVGl0bGVTdHlsZSI6eyIkaWQiOiIyOTIiLCJGb250U2V0dGluZ3MiOnsiJGlkIjoiMjkzIiwiRm9udFNpemUiOjE0LCJGb250TmFtZSI6IkNhbGlicmkiLCJJc0JvbGQiOnRydWUsIklzSXRhbGljIjpmYWxzZSwiSXNVbmRlcmxpbmVkIjpmYWxzZSwiUGFyZW50U3R5bGUiOnsiJHJlZiI6IjY2In19LCJBdXRvU2l6ZSI6MiwiRm9yZWdyb3VuZCI6eyIkaWQiOiIyOTQiLCJDb2xvciI6eyIkaWQiOiIyOTUiLCJBIjoyNTUsIlIiOjI1NCwiRyI6MTg2LCJCIjoxMH19LCJNYXhXaWR0aCI6MTgwLjg2NzE3NjQwMjY5ODg3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OTYiLCJMaW5lQ29sb3IiOm51bGwsIkxpbmVXZWlnaHQiOjAuMCwiTGluZVR5cGUiOjAsIlBhcmVudFN0eWxlIjpudWxsfSwiUGFyZW50U3R5bGUiOnsiJHJlZiI6IjY1In19LCJEYXRlU3R5bGUiOnsiJGlkIjoiMjk3IiwiRm9udFNldHRpbmdzIjp7IiRpZCI6IjI5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OTkiLCJMaW5lQ29sb3IiOm51bGwsIkxpbmVXZWlnaHQiOjAuMCwiTGluZVR5cGUiOjAsIlBhcmVudFN0eWxlIjpudWxsfSwiUGFyZW50U3R5bGUiOnsiJHJlZiI6IjcyIn19LCJEYXRlRm9ybWF0Ijp7IiRyZWYiOiI3OSJ9LCJJc1Zpc2libGUiOnRydWUsIlBhcmVudFN0eWxlIjp7IiRyZWYiOiI1MyJ9fSwiUG9zaXRpb24iOnsiJGlkIjoiMzAwIiwiUmF0aW8iOjAuMTgzNjU5MzY1MTQ3NzIwMTYsIklzQ3VzdG9tIjp0cnVlfSwiSWQiOiIxOGQwMTRiOC1hYTkwLTQ1YzMtYmU1OC04Y2ZhOGEyZDljYTUiLCJUaXRsZSI6IjMtcGxhbmUgc3RyYXRlZ2ljIHBsYW5uaW5nIGNvbmNlcHQgaW1wbGVtZW50ZWQiLCJOb3RlIjpudWxsLCJIeXBlcmxpbmsiOm51bGwsIklzQ2hhbmdlZCI6ZmFsc2UsIklzTmV3IjpmYWxzZX0seyIkaWQiOiIzMDEiLCJEYXRlIjoiMTk5OC0wMS0xNVQyMzo1OTo1OS45OTlaIiwiU3R5bGUiOnsiJGlkIjoiMzAyIiwiU2hhcGUiOjEzLCJDb25uZWN0b3JNYXJnaW4iOnsiJHJlZiI6IjU0In0sIkNvbm5lY3RvclN0eWxlIjp7IiRpZCI6IjMwMyIsIkxpbmVDb2xvciI6eyIkaWQiOiIzMDQiLCIkdHlwZSI6Ik5MUkUuQ29tbW9uLkRvbS5Tb2xpZENvbG9yQnJ1c2gsIE5MUkUuQ29tbW9uIiwiQ29sb3IiOnsiJGlkIjoiMzA1IiwiQSI6MTI3LCJSIjoxNzgsIkciOjE0LCJCIjoxOH19LCJMaW5lV2VpZ2h0IjoxLjAsIkxpbmVUeXBlIjowLCJQYXJlbnRTdHlsZSI6eyIkcmVmIjoiNTUifX0sIklzQmVsb3dUaW1lYmFuZCI6dHJ1ZSwiSGlkZURhdGUiOmZhbHNlLCJTaGFwZVNpemUiOjEsIlNwYWNpbmciOjIuMCwiUGFkZGluZyI6eyIkcmVmIjoiNTgifSwiU2hhcGVTdHlsZSI6eyIkaWQiOiIzMDYiLCJNYXJnaW4iOnsiJHJlZiI6IjYwIn0sIlBhZGRpbmciOnsiJHJlZiI6IjYxIn0sIkJhY2tncm91bmQiOnsiJGlkIjoiMzA3IiwiQ29sb3IiOnsiJGlkIjoiMzA4IiwiQSI6MjU1LCJSIjoxNzgsIkciOjE0LCJCIjoxOH19LCJJc1Zpc2libGUiOnRydWUsIldpZHRoIjoxOC4wLCJIZWlnaHQiOjIwLjAsIkJvcmRlclN0eWxlIjp7IiRpZCI6IjMwOSIsIkxpbmVDb2xvciI6eyIkcmVmIjoiNjMifSwiTGluZVdlaWdodCI6MC4wLCJMaW5lVHlwZSI6MCwiUGFyZW50U3R5bGUiOnsiJHJlZiI6IjYyIn19LCJQYXJlbnRTdHlsZSI6eyIkcmVmIjoiNTkifX0sIlRpdGxlU3R5bGUiOnsiJGlkIjoiMzEwIiwiRm9udFNldHRpbmdzIjp7IiRpZCI6IjMxMSIsIkZvbnRTaXplIjoxNCwiRm9udE5hbWUiOiJDYWxpYnJpIiwiSXNCb2xkIjp0cnVlLCJJc0l0YWxpYyI6ZmFsc2UsIklzVW5kZXJsaW5lZCI6ZmFsc2UsIlBhcmVudFN0eWxlIjp7IiRyZWYiOiI2NiJ9fSwiQXV0b1NpemUiOjAsIkZvcmVncm91bmQiOnsiJGlkIjoiMzEyIiwiQ29sb3IiOnsiJGlkIjoiMzEzIiwiQSI6MjU1LCJSIjoyNTQsIkciOjE4NiwiQiI6MTB9fSwiTWF4V2lkdGgiOjI1NC41NDU0NTQ1NDU0NTQ1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E0IiwiTGluZUNvbG9yIjpudWxsLCJMaW5lV2VpZ2h0IjowLjAsIkxpbmVUeXBlIjowLCJQYXJlbnRTdHlsZSI6bnVsbH0sIlBhcmVudFN0eWxlIjp7IiRyZWYiOiI2NSJ9fSwiRGF0ZVN0eWxlIjp7IiRpZCI6IjMxNSIsIkZvbnRTZXR0aW5ncyI6eyIkaWQiOiIzMT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zE3IiwiTGluZUNvbG9yIjpudWxsLCJMaW5lV2VpZ2h0IjowLjAsIkxpbmVUeXBlIjowLCJQYXJlbnRTdHlsZSI6bnVsbH0sIlBhcmVudFN0eWxlIjp7IiRyZWYiOiI3MiJ9fSwiRGF0ZUZvcm1hdCI6eyIkcmVmIjoiNzkifSwiSXNWaXNpYmxlIjp0cnVlLCJQYXJlbnRTdHlsZSI6eyIkcmVmIjoiNTMifX0sIlBvc2l0aW9uIjp7IiRpZCI6IjMxOCIsIlJhdGlvIjowLjAsIklzQ3VzdG9tIjpmYWxzZX0sIklkIjoiN2RhMmJmNDktN2Y5Zi00NDQzLTg0MGEtMGFjMDdmY2MzMjlkIiwiVGl0bGUiOiJFUkMgQXNzb2NpYXRpb24gd2Vic2l0ZSBsYXVuY2hlZCIsIk5vdGUiOm51bGwsIkh5cGVybGluayI6bnVsbCwiSXNDaGFuZ2VkIjpmYWxzZSwiSXNOZXciOmZhbHNlfSx7IiRpZCI6IjMxOSIsIkRhdGUiOiIxOTk4LTA5LTAxVDIzOjU5OjU5Ljk5OVoiLCJTdHlsZSI6eyIkaWQiOiIzMjAiLCJTaGFwZSI6MSwiQ29ubmVjdG9yTWFyZ2luIjp7IiRyZWYiOiI1NCJ9LCJDb25uZWN0b3JTdHlsZSI6eyIkaWQiOiIzMjEiLCJMaW5lQ29sb3IiOnsiJGlkIjoiMzIyIiwiJHR5cGUiOiJOTFJFLkNvbW1vbi5Eb20uU29saWRDb2xvckJydXNoLCBOTFJFLkNvbW1vbiIsIkNvbG9yIjp7IiRpZCI6IjMyMyIsIkEiOjEyNywiUiI6MjU0LCJHIjoxODYsIkIiOjEwfX0sIkxpbmVXZWlnaHQiOjEuMCwiTGluZVR5cGUiOjAsIlBhcmVudFN0eWxlIjp7IiRyZWYiOiI1NSJ9fSwiSXNCZWxvd1RpbWViYW5kIjpmYWxzZSwiSGlkZURhdGUiOmZhbHNlLCJTaGFwZVNpemUiOjEsIlNwYWNpbmciOjIuMCwiUGFkZGluZyI6eyIkcmVmIjoiNTgifSwiU2hhcGVTdHlsZSI6eyIkaWQiOiIzMjQiLCJNYXJnaW4iOnsiJHJlZiI6IjYwIn0sIlBhZGRpbmciOnsiJHJlZiI6IjYxIn0sIkJhY2tncm91bmQiOnsiJGlkIjoiMzI1IiwiQ29sb3IiOnsiJGlkIjoiMzI2IiwiQSI6MjU1LCJSIjoyNTQsIkciOjE4NiwiQiI6MTB9fSwiSXNWaXNpYmxlIjp0cnVlLCJXaWR0aCI6MTguMCwiSGVpZ2h0IjoyMC4wLCJCb3JkZXJTdHlsZSI6eyIkaWQiOiIzMjciLCJMaW5lQ29sb3IiOnsiJHJlZiI6IjYzIn0sIkxpbmVXZWlnaHQiOjAuMCwiTGluZVR5cGUiOjAsIlBhcmVudFN0eWxlIjp7IiRyZWYiOiI2MiJ9fSwiUGFyZW50U3R5bGUiOnsiJHJlZiI6IjU5In19LCJUaXRsZVN0eWxlIjp7IiRpZCI6IjMyOCIsIkZvbnRTZXR0aW5ncyI6eyIkaWQiOiIzMjkiLCJGb250U2l6ZSI6MTQsIkZvbnROYW1lIjoiQ2FsaWJyaSIsIklzQm9sZCI6dHJ1ZSwiSXNJdGFsaWMiOmZhbHNlLCJJc1VuZGVybGluZWQiOmZhbHNlLCJQYXJlbnRTdHlsZSI6eyIkcmVmIjoiNjYifX0sIkF1dG9TaXplIjowLCJGb3JlZ3JvdW5kIjp7IiRpZCI6IjMzMCIsIkNvbG9yIjp7IiRpZCI6IjMzMSIsIkEiOjI1NSwiUiI6MjU0LCJHIjoxODYsIkIiOjEwfX0sIk1heFdpZHRoIjoyNTQuNTQ1NDU0NTQ1NDU0NTM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zMiIsIkxpbmVDb2xvciI6bnVsbCwiTGluZVdlaWdodCI6MC4wLCJMaW5lVHlwZSI6MCwiUGFyZW50U3R5bGUiOm51bGx9LCJQYXJlbnRTdHlsZSI6eyIkcmVmIjoiNjUifX0sIkRhdGVTdHlsZSI6eyIkaWQiOiIzMzMiLCJGb250U2V0dGluZ3MiOnsiJGlkIjoiMzM0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MzNSIsIkxpbmVDb2xvciI6bnVsbCwiTGluZVdlaWdodCI6MC4wLCJMaW5lVHlwZSI6MCwiUGFyZW50U3R5bGUiOm51bGx9LCJQYXJlbnRTdHlsZSI6eyIkcmVmIjoiNzIifX0sIkRhdGVGb3JtYXQiOnsiJHJlZiI6Ijc5In0sIklzVmlzaWJsZSI6dHJ1ZSwiUGFyZW50U3R5bGUiOnsiJHJlZiI6IjUzIn19LCJQb3NpdGlvbiI6eyIkaWQiOiIzMzYiLCJSYXRpbyI6MC4yNTQwNjg5NjMzMjE2Mzg3LCJJc0N1c3RvbSI6dHJ1ZX0sIklkIjoiMTkwNzQyNjAtNzA4YS00YTY3LWFlNTgtY2Y0NjA0ODc3ZWRkIiwiVGl0bGUiOiJUb3RhbCBFUkMgZnVuZGluZyAoYWxsIGNlbnRlcnMsIGFsbCBzb3VyY2VzKSBwYXNzZXMgJDE1ME0iLCJOb3RlIjpudWxsLCJIeXBlcmxpbmsiOm51bGwsIklzQ2hhbmdlZCI6ZmFsc2UsIklzTmV3IjpmYWxzZX0seyIkaWQiOiIzMzciLCJEYXRlIjoiMTk5OS0wMS0zMFQyMzo1OTo1OS45OTlaIiwiU3R5bGUiOnsiJGlkIjoiMzM4IiwiU2hhcGUiOjEsIkNvbm5lY3Rvck1hcmdpbiI6eyIkcmVmIjoiNTQifSwiQ29ubmVjdG9yU3R5bGUiOnsiJGlkIjoiMzM5IiwiTGluZUNvbG9yIjp7IiRpZCI6IjM0MCIsIiR0eXBlIjoiTkxSRS5Db21tb24uRG9tLlNvbGlkQ29sb3JCcnVzaCwgTkxSRS5Db21tb24iLCJDb2xvciI6eyIkaWQiOiIzNDEiLCJBIjoxMjcsIlIiOjI1NCwiRyI6MTg2LCJCIjoxMH19LCJMaW5lV2VpZ2h0IjoxLjAsIkxpbmVUeXBlIjowLCJQYXJlbnRTdHlsZSI6eyIkcmVmIjoiNTUifX0sIklzQmVsb3dUaW1lYmFuZCI6dHJ1ZSwiSGlkZURhdGUiOmZhbHNlLCJTaGFwZVNpemUiOjEsIlNwYWNpbmciOjIuMCwiUGFkZGluZyI6eyIkcmVmIjoiNTgifSwiU2hhcGVTdHlsZSI6eyIkaWQiOiIzNDIiLCJNYXJnaW4iOnsiJHJlZiI6IjYwIn0sIlBhZGRpbmciOnsiJHJlZiI6IjYxIn0sIkJhY2tncm91bmQiOnsiJGlkIjoiMzQzIiwiQ29sb3IiOnsiJGlkIjoiMzQ0IiwiQSI6MjU1LCJSIjoyNTQsIkciOjE4NiwiQiI6MTB9fSwiSXNWaXNpYmxlIjp0cnVlLCJXaWR0aCI6MTguMCwiSGVpZ2h0IjoyMC4wLCJCb3JkZXJTdHlsZSI6eyIkaWQiOiIzNDUiLCJMaW5lQ29sb3IiOnsiJHJlZiI6IjYzIn0sIkxpbmVXZWlnaHQiOjAuMCwiTGluZVR5cGUiOjAsIlBhcmVudFN0eWxlIjp7IiRyZWYiOiI2MiJ9fSwiUGFyZW50U3R5bGUiOnsiJHJlZiI6IjU5In19LCJUaXRsZVN0eWxlIjp7IiRpZCI6IjM0NiIsIkZvbnRTZXR0aW5ncyI6eyIkaWQiOiIzNDciLCJGb250U2l6ZSI6MTQsIkZvbnROYW1lIjoiQ2FsaWJyaSIsIklzQm9sZCI6dHJ1ZSwiSXNJdGFsaWMiOmZhbHNlLCJJc1VuZGVybGluZWQiOmZhbHNlLCJQYXJlbnRTdHlsZSI6eyIkcmVmIjoiNjYifX0sIkF1dG9TaXplIjoyLCJGb3JlZ3JvdW5kIjp7IiRpZCI6IjM0OCIsIkNvbG9yIjp7IiRpZCI6IjM0OSIsIkEiOjI1NSwiUiI6MjU0LCJHIjoxODYsIkIiOjEwfX0sIk1heFdpZHRoIjoyMzYuODA3MDgzMTI5ODgyODEsIk1heEhlaWdodCI6IkluZmluaXR5IiwiU21hcnRGb3JlZ3JvdW5kSXNBY3RpdmUiOmZhbHNlLCJIb3Jpem9udGFsQWxpZ25tZW50IjoxLCJWZXJ0aWNhbEFsaWdubWVudCI6MCwiU21hcnRGb3JlZ3JvdW5kIjpudWxsLCJNYXJnaW4iOnsiJHJlZiI6IjY5In0sIlBhZGRpbmciOnsiJHJlZiI6IjcwIn0sIkJhY2tncm91bmQiOnsiJHJlZiI6IjcxIn0sIklzVmlzaWJsZSI6dHJ1ZSwiV2lkdGgiOjAuMCwiSGVpZ2h0IjowLjAsIkJvcmRlclN0eWxlIjp7IiRpZCI6IjM1MCIsIkxpbmVDb2xvciI6bnVsbCwiTGluZVdlaWdodCI6MC4wLCJMaW5lVHlwZSI6MCwiUGFyZW50U3R5bGUiOm51bGx9LCJQYXJlbnRTdHlsZSI6eyIkcmVmIjoiNjUifX0sIkRhdGVTdHlsZSI6eyIkaWQiOiIzNTEiLCJGb250U2V0dGluZ3MiOnsiJGlkIjoiMzUy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M1MyIsIkxpbmVDb2xvciI6bnVsbCwiTGluZVdlaWdodCI6MC4wLCJMaW5lVHlwZSI6MCwiUGFyZW50U3R5bGUiOm51bGx9LCJQYXJlbnRTdHlsZSI6eyIkcmVmIjoiNzIifX0sIkRhdGVGb3JtYXQiOnsiJHJlZiI6Ijc5In0sIklzVmlzaWJsZSI6dHJ1ZSwiUGFyZW50U3R5bGUiOnsiJHJlZiI6IjUzIn19LCJQb3NpdGlvbiI6eyIkaWQiOiIzNTQiLCJSYXRpbyI6MC4wLCJJc0N1c3RvbSI6ZmFsc2V9LCJJZCI6ImU4OWM5YmM1LTZlMmItNGUzNC04OWM3LTk3NjI4ZGFmOTk5MyIsIlRpdGxlIjoiVmlzaXRpbmcg4oCcQ29uc3VsdGFuY2llc+KAnSBlc3RhYmxpc2hlZCBmb3IgQURzIGFuZCBJTE9zIiwiTm90ZSI6bnVsbCwiSHlwZXJsaW5rIjpudWxsLCJJc0NoYW5nZWQiOmZhbHNlLCJJc05ldyI6ZmFsc2V9LHsiJGlkIjoiMzU1IiwiRGF0ZSI6IjIwMDQtMDMtMDFUMjM6NTk6NTkuOTk5WiIsIlN0eWxlIjp7IiRpZCI6IjM1NiIsIlNoYXBlIjoxLCJDb25uZWN0b3JNYXJnaW4iOnsiJHJlZiI6IjU0In0sIkNvbm5lY3RvclN0eWxlIjp7IiRpZCI6IjM1NyIsIkxpbmVDb2xvciI6eyIkaWQiOiIzNTgiLCIkdHlwZSI6Ik5MUkUuQ29tbW9uLkRvbS5Tb2xpZENvbG9yQnJ1c2gsIE5MUkUuQ29tbW9uIiwiQ29sb3IiOnsiJGlkIjoiMzU5IiwiQSI6MTI3LCJSIjoyNTQsIkciOjE4NiwiQiI6MTB9fSwiTGluZVdlaWdodCI6MS4wLCJMaW5lVHlwZSI6MCwiUGFyZW50U3R5bGUiOnsiJHJlZiI6IjU1In19LCJJc0JlbG93VGltZWJhbmQiOmZhbHNlLCJIaWRlRGF0ZSI6ZmFsc2UsIlNoYXBlU2l6ZSI6MSwiU3BhY2luZyI6Mi4wLCJQYWRkaW5nIjp7IiRyZWYiOiI1OCJ9LCJTaGFwZVN0eWxlIjp7IiRpZCI6IjM2MCIsIk1hcmdpbiI6eyIkcmVmIjoiNjAifSwiUGFkZGluZyI6eyIkcmVmIjoiNjEifSwiQmFja2dyb3VuZCI6eyIkaWQiOiIzNjEiLCJDb2xvciI6eyIkaWQiOiIzNjIiLCJBIjoyNTUsIlIiOjI1NCwiRyI6MTg2LCJCIjoxMH19LCJJc1Zpc2libGUiOnRydWUsIldpZHRoIjoxOC4wLCJIZWlnaHQiOjIwLjAsIkJvcmRlclN0eWxlIjp7IiRpZCI6IjM2MyIsIkxpbmVDb2xvciI6eyIkcmVmIjoiNjMifSwiTGluZVdlaWdodCI6MC4wLCJMaW5lVHlwZSI6MCwiUGFyZW50U3R5bGUiOnsiJHJlZiI6IjYyIn19LCJQYXJlbnRTdHlsZSI6eyIkcmVmIjoiNTkifX0sIlRpdGxlU3R5bGUiOnsiJGlkIjoiMzY0IiwiRm9udFNldHRpbmdzIjp7IiRpZCI6IjM2NSIsIkZvbnRTaXplIjoxNCwiRm9udE5hbWUiOiJDYWxpYnJpIiwiSXNCb2xkIjp0cnVlLCJJc0l0YWxpYyI6ZmFsc2UsIklzVW5kZXJsaW5lZCI6ZmFsc2UsIlBhcmVudFN0eWxlIjp7IiRyZWYiOiI2NiJ9fSwiQXV0b1NpemUiOjIsIkZvcmVncm91bmQiOnsiJGlkIjoiMzY2IiwiQ29sb3IiOnsiJGlkIjoiMzY3IiwiQSI6MjU1LCJSIjoyNTQsIkciOjE4NiwiQiI6MTB9fSwiTWF4V2lkdGgiOjIzMC4zMzEzNTk4NjMyODEyNS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zY4IiwiTGluZUNvbG9yIjpudWxsLCJMaW5lV2VpZ2h0IjowLjAsIkxpbmVUeXBlIjowLCJQYXJlbnRTdHlsZSI6bnVsbH0sIlBhcmVudFN0eWxlIjp7IiRyZWYiOiI2NSJ9fSwiRGF0ZVN0eWxlIjp7IiRpZCI6IjM2OSIsIkZvbnRTZXR0aW5ncyI6eyIkaWQiOiIzNzA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MzcxIiwiTGluZUNvbG9yIjpudWxsLCJMaW5lV2VpZ2h0IjowLjAsIkxpbmVUeXBlIjowLCJQYXJlbnRTdHlsZSI6bnVsbH0sIlBhcmVudFN0eWxlIjp7IiRyZWYiOiI3MiJ9fSwiRGF0ZUZvcm1hdCI6eyIkcmVmIjoiNzkifSwiSXNWaXNpYmxlIjp0cnVlLCJQYXJlbnRTdHlsZSI6eyIkcmVmIjoiNTMifX0sIlBvc2l0aW9uIjp7IiRpZCI6IjM3MiIsIlJhdGlvIjowLjE1MjgyNTk5NDI1NjEwMjAyLCJJc0N1c3RvbSI6dHJ1ZX0sIklkIjoiZjVhZWFlOTctMWE3OS00NjExLWJkNzQtOGZmMmZlMTMyMzM0IiwiVGl0bGUiOiJEaXZlcnNpdHkgcGxhbiBpbmNsdWRlZCBpbiBFUkMgY29vcGVyYXRpdmUgYWdyZWVtZW50cyIsIk5vdGUiOm51bGwsIkh5cGVybGluayI6bnVsbCwiSXNDaGFuZ2VkIjpmYWxzZSwiSXNOZXciOmZhbHNlfSx7IiRpZCI6IjM3MyIsIkRhdGUiOiIyMDA2LTAxLTAxVDIzOjU5OjU5Ljk5OVoiLCJTdHlsZSI6eyIkaWQiOiIzNzQiLCJTaGFwZSI6MSwiQ29ubmVjdG9yTWFyZ2luIjp7IiRyZWYiOiI1NCJ9LCJDb25uZWN0b3JTdHlsZSI6eyIkaWQiOiIzNzUiLCJMaW5lQ29sb3IiOnsiJGlkIjoiMzc2IiwiJHR5cGUiOiJOTFJFLkNvbW1vbi5Eb20uU29saWRDb2xvckJydXNoLCBOTFJFLkNvbW1vbiIsIkNvbG9yIjp7IiRpZCI6IjM3NyIsIkEiOjEyNywiUiI6MjU0LCJHIjoxODYsIkIiOjEwfX0sIkxpbmVXZWlnaHQiOjEuMCwiTGluZVR5cGUiOjAsIlBhcmVudFN0eWxlIjp7IiRyZWYiOiI1NSJ9fSwiSXNCZWxvd1RpbWViYW5kIjp0cnVlLCJIaWRlRGF0ZSI6ZmFsc2UsIlNoYXBlU2l6ZSI6MSwiU3BhY2luZyI6Mi4wLCJQYWRkaW5nIjp7IiRyZWYiOiI1OCJ9LCJTaGFwZVN0eWxlIjp7IiRpZCI6IjM3OCIsIk1hcmdpbiI6eyIkcmVmIjoiNjAifSwiUGFkZGluZyI6eyIkcmVmIjoiNjEifSwiQmFja2dyb3VuZCI6eyIkaWQiOiIzNzkiLCJDb2xvciI6eyIkaWQiOiIzODAiLCJBIjoyNTUsIlIiOjI1NCwiRyI6MTg2LCJCIjoxMH19LCJJc1Zpc2libGUiOnRydWUsIldpZHRoIjoxOC4wLCJIZWlnaHQiOjIwLjAsIkJvcmRlclN0eWxlIjp7IiRpZCI6IjM4MSIsIkxpbmVDb2xvciI6eyIkcmVmIjoiNjMifSwiTGluZVdlaWdodCI6MC4wLCJMaW5lVHlwZSI6MCwiUGFyZW50U3R5bGUiOnsiJHJlZiI6IjYyIn19LCJQYXJlbnRTdHlsZSI6eyIkcmVmIjoiNTkifX0sIlRpdGxlU3R5bGUiOnsiJGlkIjoiMzgyIiwiRm9udFNldHRpbmdzIjp7IiRpZCI6IjM4MyIsIkZvbnRTaXplIjoxNCwiRm9udE5hbWUiOiJDYWxpYnJpIiwiSXNCb2xkIjp0cnVlLCJJc0l0YWxpYyI6ZmFsc2UsIklzVW5kZXJsaW5lZCI6ZmFsc2UsIlBhcmVudFN0eWxlIjp7IiRyZWYiOiI2NiJ9fSwiQXV0b1NpemUiOjAsIkZvcmVncm91bmQiOnsiJGlkIjoiMzg0IiwiQ29sb3IiOnsiJGlkIjoiMzg1IiwiQSI6MjU1LCJSIjoyNTQsIkciOjE4NiwiQiI6MTB9fSwiTWF4V2lkdGgiOjIwMC4w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zODYiLCJMaW5lQ29sb3IiOm51bGwsIkxpbmVXZWlnaHQiOjAuMCwiTGluZVR5cGUiOjAsIlBhcmVudFN0eWxlIjpudWxsfSwiUGFyZW50U3R5bGUiOnsiJHJlZiI6IjY1In19LCJEYXRlU3R5bGUiOnsiJGlkIjoiMzg3IiwiRm9udFNldHRpbmdzIjp7IiRpZCI6IjM4OCIsIkZvbnRTaXplIjoxM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zODkiLCJMaW5lQ29sb3IiOm51bGwsIkxpbmVXZWlnaHQiOjAuMCwiTGluZVR5cGUiOjAsIlBhcmVudFN0eWxlIjpudWxsfSwiUGFyZW50U3R5bGUiOnsiJHJlZiI6IjcyIn19LCJEYXRlRm9ybWF0Ijp7IiRyZWYiOiI3OSJ9LCJJc1Zpc2libGUiOnRydWUsIlBhcmVudFN0eWxlIjp7IiRyZWYiOiI1MyJ9fSwiUG9zaXRpb24iOnsiJGlkIjoiMzkwIiwiUmF0aW8iOjAuMTgzMTQ2ODI5OTU4MzE1MjQsIklzQ3VzdG9tIjp0cnVlfSwiSWQiOiI4NzM2YmM5OC1iNjI5LTQzZmYtOTFjNy1hMTA3NDFhMGUzMDciLCJUaXRsZSI6IjQ3IHRvdGFsIEdlbi0xICYgLTIgRVJDcyBhbmQgRUVSQ3MgZm9ybWVkIiwiTm90ZSI6bnVsbCwiSHlwZXJsaW5rIjpudWxsLCJJc0NoYW5nZWQiOmZhbHNlLCJJc05ldyI6ZmFsc2V9LHsiJGlkIjoiMzkxIiwiRGF0ZSI6IjIwMDYtMDYtMDFUMjM6NTk6NTkuOTk5WiIsIlN0eWxlIjp7IiRpZCI6IjM5MiIsIlNoYXBlIjoxLCJDb25uZWN0b3JNYXJnaW4iOnsiJHJlZiI6IjU0In0sIkNvbm5lY3RvclN0eWxlIjp7IiRpZCI6IjM5MyIsIkxpbmVDb2xvciI6eyIkaWQiOiIzOTQiLCIkdHlwZSI6Ik5MUkUuQ29tbW9uLkRvbS5Tb2xpZENvbG9yQnJ1c2gsIE5MUkUuQ29tbW9uIiwiQ29sb3IiOnsiJGlkIjoiMzk1IiwiQSI6MTI3LCJSIjoyNTQsIkciOjE4NiwiQiI6MTB9fSwiTGluZVdlaWdodCI6MS4wLCJMaW5lVHlwZSI6MCwiUGFyZW50U3R5bGUiOnsiJHJlZiI6IjU1In19LCJJc0JlbG93VGltZWJhbmQiOmZhbHNlLCJIaWRlRGF0ZSI6ZmFsc2UsIlNoYXBlU2l6ZSI6MSwiU3BhY2luZyI6Mi4wLCJQYWRkaW5nIjp7IiRyZWYiOiI1OCJ9LCJTaGFwZVN0eWxlIjp7IiRpZCI6IjM5NiIsIk1hcmdpbiI6eyIkcmVmIjoiNjAifSwiUGFkZGluZyI6eyIkcmVmIjoiNjEifSwiQmFja2dyb3VuZCI6eyIkaWQiOiIzOTciLCJDb2xvciI6eyIkaWQiOiIzOTgiLCJBIjoyNTUsIlIiOjI1NCwiRyI6MTg2LCJCIjoxMH19LCJJc1Zpc2libGUiOnRydWUsIldpZHRoIjoxOC4wLCJIZWlnaHQiOjIwLjAsIkJvcmRlclN0eWxlIjp7IiRpZCI6IjM5OSIsIkxpbmVDb2xvciI6eyIkcmVmIjoiNjMifSwiTGluZVdlaWdodCI6MC4wLCJMaW5lVHlwZSI6MCwiUGFyZW50U3R5bGUiOnsiJHJlZiI6IjYyIn19LCJQYXJlbnRTdHlsZSI6eyIkcmVmIjoiNTkifX0sIlRpdGxlU3R5bGUiOnsiJGlkIjoiNDAwIiwiRm9udFNldHRpbmdzIjp7IiRpZCI6IjQwMSIsIkZvbnRTaXplIjoxNCwiRm9udE5hbWUiOiJDYWxpYnJpIiwiSXNCb2xkIjp0cnVlLCJJc0l0YWxpYyI6ZmFsc2UsIklzVW5kZXJsaW5lZCI6ZmFsc2UsIlBhcmVudFN0eWxlIjp7IiRyZWYiOiI2NiJ9fSwiQXV0b1NpemUiOjAsIkZvcmVncm91bmQiOnsiJGlkIjoiNDAyIiwiQ29sb3IiOnsiJGlkIjoiNDAzIiwiQSI6MjU1LCJSIjoyNTQsIkciOjE4NiwiQiI6MTB9fSwiTWF4V2lkdGgiOjI1NC41NDU0NTQ1NDU0NTQ1My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A0IiwiTGluZUNvbG9yIjpudWxsLCJMaW5lV2VpZ2h0IjowLjAsIkxpbmVUeXBlIjowLCJQYXJlbnRTdHlsZSI6bnVsbH0sIlBhcmVudFN0eWxlIjp7IiRyZWYiOiI2NSJ9fSwiRGF0ZVN0eWxlIjp7IiRpZCI6IjQwNSIsIkZvbnRTZXR0aW5ncyI6eyIkaWQiOiI0MDY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NDA3IiwiTGluZUNvbG9yIjpudWxsLCJMaW5lV2VpZ2h0IjowLjAsIkxpbmVUeXBlIjowLCJQYXJlbnRTdHlsZSI6bnVsbH0sIlBhcmVudFN0eWxlIjp7IiRyZWYiOiI3MiJ9fSwiRGF0ZUZvcm1hdCI6eyIkcmVmIjoiNzkifSwiSXNWaXNpYmxlIjp0cnVlLCJQYXJlbnRTdHlsZSI6eyIkcmVmIjoiNTMifX0sIlBvc2l0aW9uIjp7IiRpZCI6IjQwOCIsIlJhdGlvIjowLjI4MzUyODg0NTk4NzIwMjE4LCJJc0N1c3RvbSI6dHJ1ZX0sIklkIjoiMGIzNjAyNzktNjE0OS00ODQ4LTkzZjktNzQ2NTQ3ZmY0NTEzIiwiVGl0bGUiOiJUb3RhbCBkZWdyZWVzIGdyYW50ZWQgdG8gRVJDIHN0dWRlbnRzIHBhc3NlcyAxMEsiLCJOb3RlIjpudWxsLCJIeXBlcmxpbmsiOm51bGwsIklzQ2hhbmdlZCI6ZmFsc2UsIklzTmV3IjpmYWxzZX0seyIkaWQiOiI0MDkiLCJEYXRlIjoiMjAwOC0wOS0wOFQyMzo1OTo1OS45OTlaIiwiU3R5bGUiOnsiJGlkIjoiNDEwIiwiU2hhcGUiOjEsIkNvbm5lY3Rvck1hcmdpbiI6eyIkcmVmIjoiNTQifSwiQ29ubmVjdG9yU3R5bGUiOnsiJGlkIjoiNDExIiwiTGluZUNvbG9yIjp7IiRpZCI6IjQxMiIsIiR0eXBlIjoiTkxSRS5Db21tb24uRG9tLlNvbGlkQ29sb3JCcnVzaCwgTkxSRS5Db21tb24iLCJDb2xvciI6eyIkaWQiOiI0MTMiLCJBIjoxMjcsIlIiOjI1NCwiRyI6MTg2LCJCIjoxMH19LCJMaW5lV2VpZ2h0IjoxLjAsIkxpbmVUeXBlIjowLCJQYXJlbnRTdHlsZSI6eyIkcmVmIjoiNTUifX0sIklzQmVsb3dUaW1lYmFuZCI6dHJ1ZSwiSGlkZURhdGUiOmZhbHNlLCJTaGFwZVNpemUiOjEsIlNwYWNpbmciOjIuMCwiUGFkZGluZyI6eyIkcmVmIjoiNTgifSwiU2hhcGVTdHlsZSI6eyIkaWQiOiI0MTQiLCJNYXJnaW4iOnsiJHJlZiI6IjYwIn0sIlBhZGRpbmciOnsiJHJlZiI6IjYxIn0sIkJhY2tncm91bmQiOnsiJGlkIjoiNDE1IiwiQ29sb3IiOnsiJGlkIjoiNDE2IiwiQSI6MjU1LCJSIjoyNTQsIkciOjE4NiwiQiI6MTB9fSwiSXNWaXNpYmxlIjp0cnVlLCJXaWR0aCI6MTguMCwiSGVpZ2h0IjoyMC4wLCJCb3JkZXJTdHlsZSI6eyIkaWQiOiI0MTciLCJMaW5lQ29sb3IiOnsiJHJlZiI6IjYzIn0sIkxpbmVXZWlnaHQiOjAuMCwiTGluZVR5cGUiOjAsIlBhcmVudFN0eWxlIjp7IiRyZWYiOiI2MiJ9fSwiUGFyZW50U3R5bGUiOnsiJHJlZiI6IjU5In19LCJUaXRsZVN0eWxlIjp7IiRpZCI6IjQxOCIsIkZvbnRTZXR0aW5ncyI6eyIkaWQiOiI0MTkiLCJGb250U2l6ZSI6MTQsIkZvbnROYW1lIjoiQ2FsaWJyaSIsIklzQm9sZCI6dHJ1ZSwiSXNJdGFsaWMiOmZhbHNlLCJJc1VuZGVybGluZWQiOmZhbHNlLCJQYXJlbnRTdHlsZSI6eyIkcmVmIjoiNjYifX0sIkF1dG9TaXplIjowLCJGb3JlZ3JvdW5kIjp7IiRpZCI6IjQyMCIsIkNvbG9yIjp7IiRpZCI6IjQyMSIsIkEiOjI1NSwiUiI6MjU0LCJHIjoxODYsIkIiOjEwfX0sIk1heFdpZHRoIjoyMDAuMC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IyIiwiTGluZUNvbG9yIjpudWxsLCJMaW5lV2VpZ2h0IjowLjAsIkxpbmVUeXBlIjowLCJQYXJlbnRTdHlsZSI6bnVsbH0sIlBhcmVudFN0eWxlIjp7IiRyZWYiOiI2NSJ9fSwiRGF0ZVN0eWxlIjp7IiRpZCI6IjQyMyIsIkZvbnRTZXR0aW5ncyI6eyIkaWQiOiI0MjQ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NDI1IiwiTGluZUNvbG9yIjpudWxsLCJMaW5lV2VpZ2h0IjowLjAsIkxpbmVUeXBlIjowLCJQYXJlbnRTdHlsZSI6bnVsbH0sIlBhcmVudFN0eWxlIjp7IiRyZWYiOiI3MiJ9fSwiRGF0ZUZvcm1hdCI6eyIkcmVmIjoiNzkifSwiSXNWaXNpYmxlIjp0cnVlLCJQYXJlbnRTdHlsZSI6eyIkcmVmIjoiNTMifX0sIlBvc2l0aW9uIjp7IiRpZCI6IjQyNiIsIlJhdGlvIjowLjA5NDAzNjU0MzgxMDgwOTEsIklzQ3VzdG9tIjpmYWxzZX0sIklkIjoiZDYzOGE4MjEtYjA3Ni00ZWMzLTk3Y2YtYTJlYThhOWRlNzZmIiwiVGl0bGUiOiJGaXJzdCBmaXZlIEdlbi0zIEVSQ3MgYXdhcmRlZCAtIFNlcHQgMjAwOCIsIk5vdGUiOm51bGwsIkh5cGVybGluayI6bnVsbCwiSXNDaGFuZ2VkIjpmYWxzZSwiSXNOZXciOmZhbHNlfSx7IiRpZCI6IjQyNyIsIkRhdGUiOiIyMDEzLTEwLTI4VDIzOjU5OjU5Ljk5OVoiLCJTdHlsZSI6eyIkaWQiOiI0MjgiLCJTaGFwZSI6MTMsIkNvbm5lY3Rvck1hcmdpbiI6eyIkcmVmIjoiNTQifSwiQ29ubmVjdG9yU3R5bGUiOnsiJGlkIjoiNDI5IiwiTGluZUNvbG9yIjp7IiRpZCI6IjQzMCIsIiR0eXBlIjoiTkxSRS5Db21tb24uRG9tLlNvbGlkQ29sb3JCcnVzaCwgTkxSRS5Db21tb24iLCJDb2xvciI6eyIkaWQiOiI0MzEiLCJBIjoxMjcsIlIiOjE3OCwiRyI6MTQsIkIiOjE4fX0sIkxpbmVXZWlnaHQiOjEuMCwiTGluZVR5cGUiOjAsIlBhcmVudFN0eWxlIjp7IiRyZWYiOiI1NSJ9fSwiSXNCZWxvd1RpbWViYW5kIjpmYWxzZSwiSGlkZURhdGUiOmZhbHNlLCJTaGFwZVNpemUiOjEsIlNwYWNpbmciOjIuMCwiUGFkZGluZyI6eyIkcmVmIjoiNTgifSwiU2hhcGVTdHlsZSI6eyIkaWQiOiI0MzIiLCJNYXJnaW4iOnsiJHJlZiI6IjYwIn0sIlBhZGRpbmciOnsiJHJlZiI6IjYxIn0sIkJhY2tncm91bmQiOnsiJGlkIjoiNDMzIiwiQ29sb3IiOnsiJGlkIjoiNDM0IiwiQSI6MjU1LCJSIjoxNzgsIkciOjE0LCJCIjoxOH19LCJJc1Zpc2libGUiOnRydWUsIldpZHRoIjoxOC4wLCJIZWlnaHQiOjIwLjAsIkJvcmRlclN0eWxlIjp7IiRpZCI6IjQzNSIsIkxpbmVDb2xvciI6eyIkcmVmIjoiNjMifSwiTGluZVdlaWdodCI6MC4wLCJMaW5lVHlwZSI6MCwiUGFyZW50U3R5bGUiOnsiJHJlZiI6IjYyIn19LCJQYXJlbnRTdHlsZSI6eyIkcmVmIjoiNTkifX0sIlRpdGxlU3R5bGUiOnsiJGlkIjoiNDM2IiwiRm9udFNldHRpbmdzIjp7IiRpZCI6IjQzNyIsIkZvbnRTaXplIjoxNCwiRm9udE5hbWUiOiJDYWxpYnJpIiwiSXNCb2xkIjp0cnVlLCJJc0l0YWxpYyI6ZmFsc2UsIklzVW5kZXJsaW5lZCI6ZmFsc2UsIlBhcmVudFN0eWxlIjp7IiRyZWYiOiI2NiJ9fSwiQXV0b1NpemUiOjIsIkZvcmVncm91bmQiOnsiJGlkIjoiNDM4IiwiQ29sb3IiOnsiJGlkIjoiNDM5IiwiQSI6MjU1LCJSIjoyNTQsIkciOjE4NiwiQiI6MTB9fSwiTWF4V2lkdGgiOjE3OC4xODE4MTgxODE4MTgx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NDQwIiwiTGluZUNvbG9yIjpudWxsLCJMaW5lV2VpZ2h0IjowLjAsIkxpbmVUeXBlIjowLCJQYXJlbnRTdHlsZSI6bnVsbH0sIlBhcmVudFN0eWxlIjp7IiRyZWYiOiI2NSJ9fSwiRGF0ZVN0eWxlIjp7IiRpZCI6IjQ0MSIsIkZvbnRTZXR0aW5ncyI6eyIkaWQiOiI0NDIiLCJGb250U2l6ZSI6MTAsIkZvbnROYW1lIjoiQ2FsaWJyaSIsIklzQm9sZCI6ZmFsc2UsIklzSXRhbGljIjpmYWxzZSwiSXNVbmRlcmxpbmVkIjpmYWxzZSwiUGFyZW50U3R5bGUiOnsiJHJlZiI6IjczIn19LCJBdXRvU2l6ZSI6MCwiRm9yZWdyb3VuZCI6eyIkcmVmIjoiNzQi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mZhbHNlLCJXaWR0aCI6MC4wLCJIZWlnaHQiOjAuMCwiQm9yZGVyU3R5bGUiOnsiJGlkIjoiNDQzIiwiTGluZUNvbG9yIjpudWxsLCJMaW5lV2VpZ2h0IjowLjAsIkxpbmVUeXBlIjowLCJQYXJlbnRTdHlsZSI6bnVsbH0sIlBhcmVudFN0eWxlIjp7IiRyZWYiOiI3MiJ9fSwiRGF0ZUZvcm1hdCI6eyIkcmVmIjoiNzkifSwiSXNWaXNpYmxlIjp0cnVlLCJQYXJlbnRTdHlsZSI6eyIkcmVmIjoiNTMifX0sIlBvc2l0aW9uIjp7IiRpZCI6IjQ0NCIsIlJhdGlvIjowLjExMjgxNTUxODQzODA4MDIyLCJJc0N1c3RvbSI6ZmFsc2V9LCJJZCI6IjU4ZTM1MWYzLTZjZjAtNDg5OS04MGUxLTkyMTc2YWY2MjAzOCIsIlRpdGxlIjoiTG9uZ3RpbWUgRVJDIFByb2dyYW0gTGVhZGVyIEx5bm4gUHJlc3RvbiBzdGVwcyBkb3duIiwiTm90ZSI6bnVsbCwiSHlwZXJsaW5rIjpudWxsLCJJc0NoYW5nZWQiOmZhbHNlLCJJc05ldyI6ZmFsc2V9LHsiJGlkIjoiNDQ1IiwiRGF0ZSI6IjIwMTUtMTItMTZUMjM6NTk6NTkuOTk5WiIsIlN0eWxlIjp7IiRpZCI6IjQ0NiIsIlNoYXBlIjoyLCJDb25uZWN0b3JNYXJnaW4iOnsiJHJlZiI6IjU0In0sIkNvbm5lY3RvclN0eWxlIjp7IiRpZCI6IjQ0NyIsIkxpbmVDb2xvciI6eyIkaWQiOiI0NDgiLCIkdHlwZSI6Ik5MUkUuQ29tbW9uLkRvbS5Tb2xpZENvbG9yQnJ1c2gsIE5MUkUuQ29tbW9uIiwiQ29sb3IiOnsiJGlkIjoiNDQ5IiwiQSI6MjU1LCJSIjowLCJHIjowLCJCIjowfX0sIkxpbmVXZWlnaHQiOjEuMCwiTGluZVR5cGUiOjAsIlBhcmVudFN0eWxlIjp7IiRyZWYiOiI1NSJ9fSwiSXNCZWxvd1RpbWViYW5kIjp0cnVlLCJIaWRlRGF0ZSI6ZmFsc2UsIlNoYXBlU2l6ZSI6MCwiU3BhY2luZyI6Mi4wLCJQYWRkaW5nIjp7IiRyZWYiOiI1OCJ9LCJTaGFwZVN0eWxlIjp7IiRpZCI6IjQ1MCIsIk1hcmdpbiI6eyIkcmVmIjoiNjAifSwiUGFkZGluZyI6eyIkcmVmIjoiNjEifSwiQmFja2dyb3VuZCI6eyIkaWQiOiI0NTEiLCJDb2xvciI6eyIkaWQiOiI0NTIiLCJBIjoyNTUsIlIiOjAsIkciOjAsIkIiOjB9fSwiSXNWaXNpYmxlIjp0cnVlLCJXaWR0aCI6OC4wLCJIZWlnaHQiOjguMCwiQm9yZGVyU3R5bGUiOnsiJGlkIjoiNDUzIiwiTGluZUNvbG9yIjp7IiRyZWYiOiI2MyJ9LCJMaW5lV2VpZ2h0IjowLjAsIkxpbmVUeXBlIjowLCJQYXJlbnRTdHlsZSI6eyIkcmVmIjoiNjIifX0sIlBhcmVudFN0eWxlIjp7IiRyZWYiOiI1OSJ9fSwiVGl0bGVTdHlsZSI6eyIkaWQiOiI0NTQiLCJGb250U2V0dGluZ3MiOnsiJGlkIjoiNDU1IiwiRm9udFNpemUiOjExLCJGb250TmFtZSI6IkNhbGlicmkiLCJJc0JvbGQiOnRydWUsIklzSXRhbGljIjpmYWxzZSwiSXNVbmRlcmxpbmVkIjpmYWxzZSwiUGFyZW50U3R5bGUiOnsiJHJlZiI6IjY2In19LCJBdXRvU2l6ZSI6MiwiRm9yZWdyb3VuZCI6eyIkcmVmIjoiNjcifSwiTWF4V2lkdGgiOjUwLjA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Q1NiIsIkxpbmVDb2xvciI6bnVsbCwiTGluZVdlaWdodCI6MC4wLCJMaW5lVHlwZSI6MCwiUGFyZW50U3R5bGUiOm51bGx9LCJQYXJlbnRTdHlsZSI6eyIkcmVmIjoiNjUifX0sIkRhdGVTdHlsZSI6eyIkaWQiOiI0NTciLCJGb250U2V0dGluZ3MiOnsiJGlkIjoiNDU4IiwiRm9udFNpemUiOjEw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Q1OSIsIkxpbmVDb2xvciI6bnVsbCwiTGluZVdlaWdodCI6MC4wLCJMaW5lVHlwZSI6MCwiUGFyZW50U3R5bGUiOm51bGx9LCJQYXJlbnRTdHlsZSI6eyIkcmVmIjoiNzIifX0sIkRhdGVGb3JtYXQiOnsiJHJlZiI6Ijc5In0sIklzVmlzaWJsZSI6dHJ1ZSwiUGFyZW50U3R5bGUiOnsiJHJlZiI6IjUzIn19LCJQb3NpdGlvbiI6eyIkaWQiOiI0NjAiLCJSYXRpbyI6MC4wLCJJc0N1c3RvbSI6ZmFsc2V9LCJJZCI6ImYwMjI3ODQ2LTdiNzAtNDI5Ni1iMGU0LWZiOWUyNTA3YjhiMSIsIlRpdGxlIjoiTkFFIHN0dWR5IGNvbmR1Y3RlZCIsIk5vdGUiOm51bGwsIkh5cGVybGluayI6bnVsbCwiSXNDaGFuZ2VkIjpmYWxzZSwiSXNOZXciOmZhbHNlfV0sIlRhc2tzIjpbXSwiU2V0dGluZ3MiOnsiJGlkIjoiNDYxIiwiSW1wYU9wdGlvbnMiOnsiJGlkIjoiNDYy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0cnVlfQ=="/>
  <p:tag name="__MASTER" val="__part_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43921</TotalTime>
  <Words>1533</Words>
  <Application>Microsoft Office PowerPoint</Application>
  <PresentationFormat>Custom</PresentationFormat>
  <Paragraphs>211</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Monotype Sorts</vt:lpstr>
      <vt:lpstr>Times New Roman</vt:lpstr>
      <vt:lpstr>Wingdings</vt:lpstr>
      <vt:lpstr>Office Theme</vt:lpstr>
      <vt:lpstr>The Future of Center-Based Multidisciplinary Engineering Research</vt:lpstr>
      <vt:lpstr>PowerPoint Presentation</vt:lpstr>
      <vt:lpstr> NSF ENG:  Investing in engineering research and education and fostering innovations for benefit to society</vt:lpstr>
      <vt:lpstr>Larger Context</vt:lpstr>
      <vt:lpstr>Top Engineering Achievements of the 20th Century</vt:lpstr>
      <vt:lpstr>What will be on that list for the 21st Century?</vt:lpstr>
      <vt:lpstr>Context for this NAE Study</vt:lpstr>
      <vt:lpstr>Background on the ERC Program</vt:lpstr>
      <vt:lpstr>PowerPoint Presentation</vt:lpstr>
      <vt:lpstr>Distinguishing Features of an ERC</vt:lpstr>
      <vt:lpstr>PowerPoint Presentation</vt:lpstr>
      <vt:lpstr>Gen 1 to Gen 2 Major Changes (underlined)</vt:lpstr>
      <vt:lpstr>Gen 2 to Gen 3 Major Changes</vt:lpstr>
      <vt:lpstr>Current ERC Solicitation (NSF 15-589)</vt:lpstr>
      <vt:lpstr>ERC Program Evaluations and Reports</vt:lpstr>
      <vt:lpstr>ERC Program Evaluations and Reports</vt:lpstr>
      <vt:lpstr>Key Issues – General ERC Operations</vt:lpstr>
      <vt:lpstr>Key Issues – General ERC Operations</vt:lpstr>
      <vt:lpstr>Key Issues – ERC Research</vt:lpstr>
      <vt:lpstr>Key Issues – Education &amp; Workforce Development</vt:lpstr>
      <vt:lpstr>Key Issues – Education &amp; Workforce Development</vt:lpstr>
      <vt:lpstr>Key Issues – Innovation &amp; Industrial Collaboration</vt:lpstr>
      <vt:lpstr>As we look to the future …</vt:lpstr>
    </vt:vector>
  </TitlesOfParts>
  <Company>National Science Foundation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Efficiency: A Perspective from NSF</dc:title>
  <dc:creator>Pramod Khargonekar</dc:creator>
  <dc:description>Talk at Idaho National Labs</dc:description>
  <cp:lastModifiedBy>Lily Stiles</cp:lastModifiedBy>
  <cp:revision>1374</cp:revision>
  <cp:lastPrinted>2015-06-29T14:13:14Z</cp:lastPrinted>
  <dcterms:created xsi:type="dcterms:W3CDTF">2012-02-09T16:10:59Z</dcterms:created>
  <dcterms:modified xsi:type="dcterms:W3CDTF">2020-05-11T13:09:29Z</dcterms:modified>
</cp:coreProperties>
</file>